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1" r:id="rId3"/>
    <p:sldId id="280" r:id="rId4"/>
    <p:sldId id="264" r:id="rId5"/>
    <p:sldId id="265" r:id="rId6"/>
    <p:sldId id="266" r:id="rId7"/>
    <p:sldId id="276" r:id="rId8"/>
    <p:sldId id="277" r:id="rId9"/>
    <p:sldId id="259" r:id="rId10"/>
    <p:sldId id="263" r:id="rId11"/>
    <p:sldId id="269" r:id="rId12"/>
    <p:sldId id="260" r:id="rId13"/>
    <p:sldId id="270" r:id="rId14"/>
    <p:sldId id="261" r:id="rId15"/>
    <p:sldId id="262" r:id="rId16"/>
    <p:sldId id="267" r:id="rId17"/>
    <p:sldId id="279" r:id="rId18"/>
    <p:sldId id="278" r:id="rId19"/>
    <p:sldId id="281" r:id="rId20"/>
    <p:sldId id="273" r:id="rId21"/>
    <p:sldId id="268" r:id="rId22"/>
    <p:sldId id="274" r:id="rId23"/>
    <p:sldId id="275"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 id="271"/>
          </p14:sldIdLst>
        </p14:section>
        <p14:section name="Introduction" id="{254CA204-BAB0-D245-B768-D0E4F27ECCDC}">
          <p14:sldIdLst>
            <p14:sldId id="280"/>
            <p14:sldId id="264"/>
            <p14:sldId id="265"/>
            <p14:sldId id="266"/>
            <p14:sldId id="276"/>
            <p14:sldId id="277"/>
          </p14:sldIdLst>
        </p14:section>
        <p14:section name="Research hypothesis and objectives" id="{CEA8FE3E-D72B-E34D-A426-28BA5442F938}">
          <p14:sldIdLst>
            <p14:sldId id="259"/>
            <p14:sldId id="263"/>
          </p14:sldIdLst>
        </p14:section>
        <p14:section name="Methods" id="{AA2C34AC-663D-AC4C-9A4A-347D110679D6}">
          <p14:sldIdLst>
            <p14:sldId id="269"/>
            <p14:sldId id="260"/>
            <p14:sldId id="270"/>
          </p14:sldIdLst>
        </p14:section>
        <p14:section name="Research plan" id="{FBE5EF9D-5B00-FF42-ACA3-0C3011830101}">
          <p14:sldIdLst>
            <p14:sldId id="261"/>
          </p14:sldIdLst>
        </p14:section>
        <p14:section name="Preliminary results" id="{CEEEDF50-B2D5-F54F-8AEF-4009D792E9C1}">
          <p14:sldIdLst>
            <p14:sldId id="262"/>
            <p14:sldId id="267"/>
            <p14:sldId id="279"/>
            <p14:sldId id="278"/>
            <p14:sldId id="281"/>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74"/>
            <p14:sldId id="275"/>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3D07"/>
    <a:srgbClr val="E94C00"/>
    <a:srgbClr val="FF8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277"/>
    <p:restoredTop sz="71374"/>
  </p:normalViewPr>
  <p:slideViewPr>
    <p:cSldViewPr snapToGrid="0" snapToObjects="1">
      <p:cViewPr>
        <p:scale>
          <a:sx n="70" d="100"/>
          <a:sy n="70" d="100"/>
        </p:scale>
        <p:origin x="544" y="368"/>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7/28/19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iencedirect-com.ezlibrary.technion.ac.il/science/article/pii/S1352231015000254"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ciencedirect-com.ezlibrary.technion.ac.il/science/article/pii/S1352231008005748#tbl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סרטון של האופטימיזציה</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975924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41152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*זיהום אוויר – מיותר לפרט יותר מידי. יש לנו מקורות תעשייתיים – מתקני אנרגיה, תעשייה כימית, פטרוכימית, שפולטים תוצרי שריפת </a:t>
            </a:r>
            <a:r>
              <a:rPr lang="he-IL" dirty="0" err="1"/>
              <a:t>דלקים</a:t>
            </a:r>
            <a:r>
              <a:rPr lang="he-IL" dirty="0"/>
              <a:t> או מזהמים אחרים מתהליך הייצור, כמו </a:t>
            </a:r>
            <a:r>
              <a:rPr lang="he-IL" dirty="0" err="1"/>
              <a:t>נוקסים</a:t>
            </a:r>
            <a:r>
              <a:rPr lang="he-IL" dirty="0"/>
              <a:t>, פחמן חד חמצני, דו-חמצני, חלקיקים, אמוניה, מתאן, </a:t>
            </a:r>
            <a:r>
              <a:rPr lang="en-US" dirty="0"/>
              <a:t>VOCs</a:t>
            </a:r>
            <a:r>
              <a:rPr lang="he-IL" dirty="0"/>
              <a:t>...  יש לנו תחבורה שפולטת הרבה פיח שחור </a:t>
            </a:r>
            <a:r>
              <a:rPr lang="he-IL" dirty="0" err="1"/>
              <a:t>ונוקסים</a:t>
            </a:r>
            <a:r>
              <a:rPr lang="he-IL" dirty="0"/>
              <a:t>, יש לנו אוזון, מזהם שניוני שנוצר מחמצון פוטוכימי </a:t>
            </a:r>
            <a:r>
              <a:rPr lang="he-IL" dirty="0" err="1"/>
              <a:t>בטרופוספירה</a:t>
            </a:r>
            <a:r>
              <a:rPr lang="he-IL" dirty="0"/>
              <a:t> של מזהמים ראשוניים. יש גם מקורות טבעיים, כמו אבק וכדומה. </a:t>
            </a:r>
            <a:endParaRPr lang="en-US" dirty="0"/>
          </a:p>
          <a:p>
            <a:pPr marL="0" algn="r" defTabSz="914400" rtl="1" eaLnBrk="1" latinLnBrk="0" hangingPunct="1"/>
            <a:r>
              <a:rPr lang="he-IL" dirty="0"/>
              <a:t>אזכיר שכרגע ההתייחסות בהצעת המחקר היא למקורות נקודתיים כמו ארובות של מפעלים, כי זה הכי פשוט. </a:t>
            </a:r>
          </a:p>
          <a:p>
            <a:pPr marL="0" algn="r" defTabSz="914400" rtl="1" eaLnBrk="1" latinLnBrk="0" hangingPunct="1"/>
            <a:endParaRPr lang="he-IL" dirty="0"/>
          </a:p>
          <a:p>
            <a:pPr marL="0" algn="r" defTabSz="914400" rtl="1" eaLnBrk="1" latinLnBrk="0" hangingPunct="1"/>
            <a:r>
              <a:rPr lang="he-IL" dirty="0"/>
              <a:t>*למה </a:t>
            </a:r>
            <a:r>
              <a:rPr lang="he-IL" dirty="0" err="1"/>
              <a:t>לנטר</a:t>
            </a:r>
            <a:r>
              <a:rPr lang="he-IL" dirty="0"/>
              <a:t> זיהום אוויר – הכרחי </a:t>
            </a:r>
            <a:r>
              <a:rPr lang="he-IL" dirty="0" err="1"/>
              <a:t>לנטר</a:t>
            </a:r>
            <a:r>
              <a:rPr lang="he-IL" dirty="0"/>
              <a:t> כדי לשלוט ולהפחית בכמות הפליטות ממקורות </a:t>
            </a:r>
            <a:r>
              <a:rPr lang="he-IL" dirty="0" err="1"/>
              <a:t>אנתרופוגניים</a:t>
            </a:r>
            <a:r>
              <a:rPr lang="he-IL" dirty="0"/>
              <a:t>. מדידות של זיהום אוויר יכולות לשמש בזמן אמת (טווח קצר) למניעת חשיפה של </a:t>
            </a:r>
            <a:r>
              <a:rPr lang="he-IL" dirty="0" err="1"/>
              <a:t>אוכלוסיה</a:t>
            </a:r>
            <a:r>
              <a:rPr lang="he-IL" dirty="0"/>
              <a:t> על ידי איתור של ריכוזים גבוהים ואזהרה של </a:t>
            </a:r>
            <a:r>
              <a:rPr lang="he-IL" dirty="0" err="1"/>
              <a:t>האוכלוסיה</a:t>
            </a:r>
            <a:r>
              <a:rPr lang="he-IL" dirty="0"/>
              <a:t>, לאכיפה של מפעלים, איתור דליפות ובטווח ארוך יותר נתונים כאלו יכולים לשמש למחקרים </a:t>
            </a:r>
            <a:r>
              <a:rPr lang="he-IL" dirty="0" err="1"/>
              <a:t>אפידימיולוגים</a:t>
            </a:r>
            <a:r>
              <a:rPr lang="he-IL" dirty="0"/>
              <a:t> והערכות חשיפה, למחקר אקלימי או לפיתוח ותכנון עירוני. </a:t>
            </a:r>
          </a:p>
          <a:p>
            <a:pPr marL="0" algn="r" defTabSz="914400" rtl="1" eaLnBrk="1" latinLnBrk="0" hangingPunct="1"/>
            <a:endParaRPr lang="he-IL" dirty="0"/>
          </a:p>
          <a:p>
            <a:pPr marL="0" algn="r" defTabSz="914400" rtl="1" eaLnBrk="1" latinLnBrk="0" hangingPunct="1"/>
            <a:r>
              <a:rPr lang="he-IL" dirty="0"/>
              <a:t>*למטרות האלו האתגר הכי גדול הוא הפקה של מפות זיהום אוויר </a:t>
            </a:r>
            <a:r>
              <a:rPr lang="he-IL" dirty="0" err="1"/>
              <a:t>ברלוזוצית</a:t>
            </a:r>
            <a:r>
              <a:rPr lang="he-IL" dirty="0"/>
              <a:t> זמן-מרחב גבוהה. </a:t>
            </a:r>
          </a:p>
          <a:p>
            <a:pPr marL="0" algn="r" defTabSz="914400" rtl="1" eaLnBrk="1" latinLnBrk="0" hangingPunct="1"/>
            <a:r>
              <a:rPr lang="he-IL" dirty="0"/>
              <a:t>*השיטות הקלאסיות בהן משתמשים לניטור בדרך כלל הן – </a:t>
            </a:r>
          </a:p>
          <a:p>
            <a:pPr marL="228600" indent="-228600" algn="r" defTabSz="914400" rtl="1" eaLnBrk="1" latinLnBrk="0" hangingPunct="1">
              <a:buAutoNum type="arabicPeriod"/>
            </a:pPr>
            <a:r>
              <a:rPr lang="he-IL" dirty="0"/>
              <a:t>תחנות ניטור </a:t>
            </a:r>
          </a:p>
          <a:p>
            <a:pPr marL="228600" indent="-228600" algn="r" defTabSz="914400" rtl="1" eaLnBrk="1" latinLnBrk="0" hangingPunct="1">
              <a:buAutoNum type="arabicPeriod"/>
            </a:pPr>
            <a:r>
              <a:rPr lang="he-IL" dirty="0"/>
              <a:t>קמפיינים לטווח קצר של ניטור </a:t>
            </a:r>
          </a:p>
          <a:p>
            <a:pPr marL="0" indent="0" algn="r" defTabSz="914400" rtl="1" eaLnBrk="1" latinLnBrk="0" hangingPunct="1">
              <a:buNone/>
            </a:pPr>
            <a:r>
              <a:rPr lang="he-IL" dirty="0"/>
              <a:t>היתרונות של שתי השיטות האלו בעצם משלימים – בתחנות ניטור המכשור יקר, מדויק, איכותי. הנתונים המתקבלים הם עקביים אך מעטים ביותר (להציג מפה של פריסת תחנות ניטור). לעומת זאת, קמפיינים לטווח קצר יכולים לתת רזולוציה מרחבית גבוהה יותר לאזור מסוים, אבל אין טווח זמן ארוך של מדידות ולפעמים זה בעייתי אם יש צורך להבין דפוסים עונתיים וכדומה. </a:t>
            </a:r>
          </a:p>
          <a:p>
            <a:pPr marL="0" indent="0" algn="r" defTabSz="914400" rtl="1" eaLnBrk="1" latinLnBrk="0" hangingPunct="1">
              <a:buNone/>
            </a:pPr>
            <a:r>
              <a:rPr lang="he-IL" dirty="0"/>
              <a:t>*גישה אחרת שהתפתחה בשנים האחרונות היא שימוש ב- WDESN (רשת אלחוטית פזורה של חיישנים סביבתיים) רשת של חיישנים שלרוב משדרת בזמן אמת נתונים לגוף מרכזי ולרוב מורכבת מחיישנים זולים יותר ממה שיש בתחנות ניטור. לגישה הזאת כמה יתרונות ברורים – חיישנים קטנים, ניידים יותר, זולים יותר. ובאמת בשנים האחרונות חיישנים כאלה משכו עניין רב במחקרים ובפרויקטים של איסוף מידע מערים כמו </a:t>
            </a:r>
            <a:r>
              <a:rPr lang="en-US" dirty="0" err="1"/>
              <a:t>citySense</a:t>
            </a:r>
            <a:r>
              <a:rPr lang="he-IL" dirty="0"/>
              <a:t> , </a:t>
            </a:r>
            <a:r>
              <a:rPr lang="en-US" dirty="0" err="1"/>
              <a:t>openSense</a:t>
            </a:r>
            <a:r>
              <a:rPr lang="he-IL" dirty="0"/>
              <a:t>, </a:t>
            </a:r>
            <a:r>
              <a:rPr lang="en-US" dirty="0"/>
              <a:t>Array of things</a:t>
            </a:r>
            <a:r>
              <a:rPr lang="he-IL" dirty="0"/>
              <a:t>.</a:t>
            </a:r>
          </a:p>
          <a:p>
            <a:pPr marL="0" indent="0" algn="r" defTabSz="914400" rtl="1" eaLnBrk="1" latinLnBrk="0" hangingPunct="1">
              <a:buNone/>
            </a:pPr>
            <a:r>
              <a:rPr lang="he-IL" dirty="0"/>
              <a:t>כמובן חשוב לציין שאחת הבעיות היא האמינות כרגע של החיישנים האלו ורמת הדיוק שלהם, זמן חיים לא ברור. עם זאת, בהחלט לא מעט מחקרים הראו שהם מסוגלים לייצג בצורה נכונה את מגמות השינוי של המזהמים בזמן ובמרחב. </a:t>
            </a:r>
          </a:p>
          <a:p>
            <a:pPr marL="0" algn="r" defTabSz="914400" rtl="1" eaLnBrk="1" latinLnBrk="0" hangingPunct="1"/>
            <a:endParaRPr lang="he-IL" dirty="0"/>
          </a:p>
          <a:p>
            <a:pPr marL="0" algn="r" defTabSz="914400" rtl="1" eaLnBrk="1" latinLnBrk="0" hangingPunct="1"/>
            <a:r>
              <a:rPr lang="he-IL" dirty="0"/>
              <a:t>תעשיה - </a:t>
            </a:r>
            <a:endParaRPr lang="en-US" dirty="0"/>
          </a:p>
          <a:p>
            <a:pPr marL="0" algn="r" defTabSz="914400" rtl="1" eaLnBrk="1" latinLnBrk="0" hangingPunct="1"/>
            <a:r>
              <a:rPr lang="he-IL" dirty="0"/>
              <a:t>ארובות מפעל צין</a:t>
            </a:r>
          </a:p>
          <a:p>
            <a:pPr marL="0" algn="r" defTabSz="914400" rtl="1" eaLnBrk="1" latinLnBrk="0" hangingPunct="1"/>
            <a:r>
              <a:rPr lang="he-IL" dirty="0"/>
              <a:t>מפעלי ים המלח</a:t>
            </a:r>
          </a:p>
          <a:p>
            <a:pPr marL="0" algn="r" defTabSz="914400" rtl="1" eaLnBrk="1" latinLnBrk="0" hangingPunct="1"/>
            <a:r>
              <a:rPr lang="he-IL" dirty="0"/>
              <a:t>מסוף פחם בתחנת הכוח בחדרה</a:t>
            </a:r>
            <a:endParaRPr lang="en-US" dirty="0"/>
          </a:p>
          <a:p>
            <a:pPr marL="0" algn="r" defTabSz="914400" rtl="1" eaLnBrk="1" latinLnBrk="0" hangingPunct="1"/>
            <a:r>
              <a:rPr lang="he-IL" dirty="0"/>
              <a:t>תחבורה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בעצם כדי להתמודד עם בעיית הייצוג במרחב שנוצרת עוד ברמת המדידות, יש כמה גישות – </a:t>
            </a:r>
            <a:endParaRPr lang="en-US" dirty="0"/>
          </a:p>
          <a:p>
            <a:pPr marL="0" algn="r" defTabSz="914400" rtl="1" eaLnBrk="1" latinLnBrk="0" hangingPunct="1"/>
            <a:endParaRPr lang="he-IL" dirty="0"/>
          </a:p>
          <a:p>
            <a:pPr marL="0" algn="r" defTabSz="914400" rtl="1" eaLnBrk="1" latinLnBrk="0" hangingPunct="1"/>
            <a:r>
              <a:rPr lang="he-IL" dirty="0"/>
              <a:t>גישות של שיטות אינטרפולציה מרחביות כמו </a:t>
            </a:r>
            <a:r>
              <a:rPr lang="en-US" dirty="0"/>
              <a:t>KRIGING</a:t>
            </a:r>
            <a:r>
              <a:rPr lang="he-IL" dirty="0"/>
              <a:t> ו-</a:t>
            </a:r>
            <a:r>
              <a:rPr lang="en-US" dirty="0"/>
              <a:t>IDW</a:t>
            </a:r>
            <a:r>
              <a:rPr lang="he-IL" dirty="0"/>
              <a:t> או מודלים של </a:t>
            </a:r>
            <a:r>
              <a:rPr lang="en-US" dirty="0"/>
              <a:t>LUR</a:t>
            </a:r>
            <a:r>
              <a:rPr lang="he-IL" dirty="0"/>
              <a:t> שמשתמשים בקורלציות בין שימושי קרקע למדידות קיימות כדי להסיק על מקומות אחרים במרחב או בזמן. </a:t>
            </a:r>
          </a:p>
          <a:p>
            <a:pPr marL="0" algn="r" defTabSz="914400" rtl="1" eaLnBrk="1" latinLnBrk="0" hangingPunct="1"/>
            <a:r>
              <a:rPr lang="he-IL" dirty="0"/>
              <a:t>ישנה גם הגישה של שימוש במודלים אטמוספיריים של הסעה ודיספרסיה (</a:t>
            </a:r>
            <a:r>
              <a:rPr lang="en-US" dirty="0"/>
              <a:t>ATD</a:t>
            </a:r>
            <a:r>
              <a:rPr lang="he-IL" dirty="0"/>
              <a:t>) כדי לכמת באופן דטרמיניסטי את הפיזור במרחב של המזהמים מהמקור. הרבה פעמים משתמשים במודלים האלו כדי לחזות את הפיזור של המזהמים במרחב, כאשר המדידות הדלילות במרחב משמשות לכיול או אימות של ביצועי המודל. הבעיה עם השימוש במודלים כדי להעריך את הפיזור המרחבי של המזהמים זה שצריך</a:t>
            </a:r>
            <a:r>
              <a:rPr lang="en-US" dirty="0"/>
              <a:t> </a:t>
            </a:r>
            <a:r>
              <a:rPr lang="he-IL" dirty="0"/>
              <a:t>(בין היתר, כי גם ידע על הכימיה צריך) ידע על המקורות – קצב הפליטה, מיקום המקורות, נתוני מזג אוויר. זה לא מידע שתמיד יש ולכן לפעמים המדידות הדלילות שקיימות בכלל משמשות קודם כל למציאת המקורות בתהליך של </a:t>
            </a:r>
            <a:r>
              <a:rPr lang="en-US" dirty="0"/>
              <a:t>STE</a:t>
            </a:r>
            <a:r>
              <a:rPr lang="he-IL" dirty="0"/>
              <a:t> – כאשר מכניסים למודל הדיספרסיה מקורות שונים עם קצבי פליטה שונים עד שמוצאים את הקונסטלציה בה ההפרש בין המדידות בפועל להערכת הריכוז לפי המודל, קטן מספיק. </a:t>
            </a:r>
            <a:endParaRPr lang="en-US" dirty="0"/>
          </a:p>
          <a:p>
            <a:pPr marL="0" algn="r" defTabSz="914400" rtl="1" eaLnBrk="1" latinLnBrk="0" hangingPunct="1"/>
            <a:r>
              <a:rPr lang="he-IL" dirty="0"/>
              <a:t>(ככה הגעתי לנושא של העבודה הזאת – שי הוא מומחה ל-</a:t>
            </a:r>
            <a:r>
              <a:rPr lang="en-US" dirty="0"/>
              <a:t>STE</a:t>
            </a:r>
            <a:r>
              <a:rPr lang="he-IL" dirty="0"/>
              <a:t> ולחיישנים והתעניינתי בעבודה שלו ומשם נולד הרעיון של כיוון המחקר הזה שתכף אציג). </a:t>
            </a:r>
          </a:p>
          <a:p>
            <a:pPr marL="0" algn="r" defTabSz="914400" rtl="1" eaLnBrk="1" latinLnBrk="0" hangingPunct="1"/>
            <a:r>
              <a:rPr lang="he-IL" dirty="0"/>
              <a:t>גם לבעיה הזאת של מציאת המקור, שימוש </a:t>
            </a:r>
            <a:r>
              <a:rPr lang="he-IL"/>
              <a:t>בפריסה נכונה של </a:t>
            </a: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בהרחבה של הבעיה הקיימת היום – הייצוג הדליל במרחב של תחנות ניטור, המחסור בנתונים ברורים על פליטות נקודתיות. ולהעלות את ההיפותזה ששימוש ברשת אלחוטית פזורה של חיישני זיהום אוויר יכול להוות כיוון טוב להתמודד עם הבעיות האלו, אבל מציג בפנינו בעיה של הצבת החיישנים ופריסת הרשת בצורה המיטבית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אם נפרוש אינסוף חיישנים ויהיה לנו מספיק כוח אדם לטפל בכולם. אבל, בינתיים זה לא המצב ותמיד יש מגבלות של עלות וכוח אדם. מחיר הרשת לרוב יקבע על סמך תכונות החיישנים – הרגישות שלהם, טווח המדידה שלהם, ויכולות להיות גם מגבלות פרקטיות על מיקום הפרישה שגם הן יכולות להשפיע על מחיר פריסת הרשת – למשל אולי לא ניתן לפרוש קרוב למקור ונצטרך לכן חיישנים רגישים לריכוזים נמוכים יותר כדי לפרוש רחוק מהמקור. </a:t>
            </a:r>
          </a:p>
          <a:p>
            <a:pPr marL="0" algn="r" defTabSz="914400" rtl="1" eaLnBrk="1" latinLnBrk="0" hangingPunct="1"/>
            <a:r>
              <a:rPr lang="he-IL" dirty="0"/>
              <a:t>שאלה נוספת שעולה – רשת שהיא סטטית והחיישנים לא משנים את מיקומם צריכה להתחשב בתנאים הממוצעים של הפליטות ומזג האוויר. נוכל אולי לקבל את </a:t>
            </a:r>
            <a:r>
              <a:rPr lang="he-IL" dirty="0" err="1"/>
              <a:t>הפיתרון</a:t>
            </a:r>
            <a:r>
              <a:rPr lang="he-IL" dirty="0"/>
              <a:t> הכי </a:t>
            </a:r>
            <a:r>
              <a:rPr lang="he-IL" dirty="0" err="1"/>
              <a:t>רובאסטי</a:t>
            </a:r>
            <a:r>
              <a:rPr lang="he-IL" dirty="0"/>
              <a:t> אבל אם יהיה שינוי במקורות הידועים או </a:t>
            </a:r>
            <a:r>
              <a:rPr lang="he-IL" dirty="0" err="1"/>
              <a:t>וריאביליות</a:t>
            </a:r>
            <a:r>
              <a:rPr lang="he-IL" dirty="0"/>
              <a:t> גדולה מידי בתנאי מזג האוויר, </a:t>
            </a:r>
            <a:r>
              <a:rPr lang="he-IL" dirty="0" err="1"/>
              <a:t>הפיתרון</a:t>
            </a:r>
            <a:r>
              <a:rPr lang="he-IL" dirty="0"/>
              <a:t> הזה עלול להיכשל, ואז יש לשקול אסטרטגיות של פריסה מחדש של הרשת. </a:t>
            </a:r>
          </a:p>
          <a:p>
            <a:pPr marL="0" algn="r" defTabSz="914400" rtl="1" eaLnBrk="1" latinLnBrk="0" hangingPunct="1"/>
            <a:endParaRPr lang="he-IL" dirty="0"/>
          </a:p>
          <a:p>
            <a:pPr marL="0" algn="r" defTabSz="914400" rtl="1" eaLnBrk="1" latinLnBrk="0" hangingPunct="1"/>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marL="0" algn="r" defTabSz="914400" rtl="1" eaLnBrk="1" latinLnBrk="0" hangingPunct="1"/>
            <a:endParaRPr lang="he-IL" dirty="0"/>
          </a:p>
          <a:p>
            <a:pPr marL="0" algn="r" defTabSz="914400" rtl="1" eaLnBrk="1" latinLnBrk="0" hangingPunct="1"/>
            <a:r>
              <a:rPr lang="he-IL" sz="1200" dirty="0"/>
              <a:t>חסר לי גם בהצעה מחקר שמדבר על </a:t>
            </a:r>
            <a:r>
              <a:rPr lang="he-IL" sz="1200" dirty="0" err="1"/>
              <a:t>הסקאלות</a:t>
            </a:r>
            <a:r>
              <a:rPr lang="he-IL" sz="1200" dirty="0"/>
              <a:t> של השונות המרחבית הגבוהה שיש </a:t>
            </a:r>
            <a:r>
              <a:rPr lang="he-IL" sz="1200" dirty="0" err="1"/>
              <a:t>למזהמי</a:t>
            </a:r>
            <a:r>
              <a:rPr lang="he-IL" sz="1200" dirty="0"/>
              <a:t> אוויר. – </a:t>
            </a:r>
            <a:r>
              <a:rPr lang="he-IL" sz="1200" dirty="0" err="1"/>
              <a:t>מולצ'אנוב</a:t>
            </a:r>
            <a:r>
              <a:rPr lang="he-IL" sz="1200" dirty="0"/>
              <a:t> ? </a:t>
            </a:r>
            <a:r>
              <a:rPr lang="en-US" dirty="0">
                <a:hlinkClick r:id="rId3"/>
              </a:rPr>
              <a:t>https://www-sciencedirect-com.ezlibrary.technion.ac.il/science/article/pii/S1352231015000254</a:t>
            </a:r>
            <a:endParaRPr lang="en-US" dirty="0"/>
          </a:p>
          <a:p>
            <a:pPr marL="0" algn="r" defTabSz="914400" rtl="1" eaLnBrk="1" latinLnBrk="0" hangingPunct="1"/>
            <a:r>
              <a:rPr lang="en-US" dirty="0">
                <a:hlinkClick r:id="rId4"/>
              </a:rPr>
              <a:t>https://www-sciencedirect-com.ezlibrary.technion.ac.il/science/article/pii/S1352231008005748#tbl6</a:t>
            </a:r>
            <a:endParaRPr lang="en-US" dirty="0"/>
          </a:p>
          <a:p>
            <a:pPr marL="0" algn="r" defTabSz="914400" rtl="1" eaLnBrk="1" latinLnBrk="0" hangingPunct="1"/>
            <a:endParaRPr lang="en-US" sz="1200" dirty="0"/>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p>
          <a:p>
            <a:pPr marL="0" algn="r" defTabSz="914400" rtl="1" eaLnBrk="1" latinLnBrk="0" hangingPunct="1"/>
            <a:r>
              <a:rPr lang="he-IL" dirty="0"/>
              <a:t>לא מעט עבודות הגיעו מר</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2827829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1499171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625598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0F8C-726F-774C-ADCE-055FE1CA2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C30ACE-261C-1B48-8CA8-869100B8E5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8FA186-DE25-BA47-A260-77E2DC7E838A}"/>
              </a:ext>
            </a:extLst>
          </p:cNvPr>
          <p:cNvSpPr>
            <a:spLocks noGrp="1"/>
          </p:cNvSpPr>
          <p:nvPr>
            <p:ph type="dt" sz="half" idx="10"/>
          </p:nvPr>
        </p:nvSpPr>
        <p:spPr/>
        <p:txBody>
          <a:bodyPr/>
          <a:lstStyle/>
          <a:p>
            <a:fld id="{CA6B7378-31A9-DB44-894C-03E8C2ED7889}" type="datetime1">
              <a:rPr lang="en-US" smtClean="0"/>
              <a:t>7/28/19</a:t>
            </a:fld>
            <a:endParaRPr lang="en-US"/>
          </a:p>
        </p:txBody>
      </p:sp>
      <p:sp>
        <p:nvSpPr>
          <p:cNvPr id="5" name="Footer Placeholder 4">
            <a:extLst>
              <a:ext uri="{FF2B5EF4-FFF2-40B4-BE49-F238E27FC236}">
                <a16:creationId xmlns:a16="http://schemas.microsoft.com/office/drawing/2014/main" id="{ECA4E143-7B7C-7C4C-BA88-D93660235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5C40E-869B-5F4B-B2BE-2FD367304B25}"/>
              </a:ext>
            </a:extLst>
          </p:cNvPr>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29346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6A4B-C92B-D846-84BC-0E6CFA5FC4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18E573-2275-E04B-8E18-1D13E5ECA7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DE974-4AEC-0342-B0DF-D01084FB34B0}"/>
              </a:ext>
            </a:extLst>
          </p:cNvPr>
          <p:cNvSpPr>
            <a:spLocks noGrp="1"/>
          </p:cNvSpPr>
          <p:nvPr>
            <p:ph type="dt" sz="half" idx="10"/>
          </p:nvPr>
        </p:nvSpPr>
        <p:spPr/>
        <p:txBody>
          <a:bodyPr/>
          <a:lstStyle/>
          <a:p>
            <a:fld id="{DA8D4C73-60D3-0342-B8C6-34098BE63682}" type="datetime1">
              <a:rPr lang="en-US" smtClean="0"/>
              <a:t>7/28/19</a:t>
            </a:fld>
            <a:endParaRPr lang="en-US"/>
          </a:p>
        </p:txBody>
      </p:sp>
      <p:sp>
        <p:nvSpPr>
          <p:cNvPr id="5" name="Footer Placeholder 4">
            <a:extLst>
              <a:ext uri="{FF2B5EF4-FFF2-40B4-BE49-F238E27FC236}">
                <a16:creationId xmlns:a16="http://schemas.microsoft.com/office/drawing/2014/main" id="{9D273A7E-775A-084C-AD97-3956FCFE3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3E4F7-EEEF-824B-B697-B27C35BED254}"/>
              </a:ext>
            </a:extLst>
          </p:cNvPr>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25842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0CB0FE-8BA6-574A-89DF-78C20B5532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D6A24E-0CBB-B847-935E-45767FA0E4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584BF-F29D-724E-A050-F0A80E12F723}"/>
              </a:ext>
            </a:extLst>
          </p:cNvPr>
          <p:cNvSpPr>
            <a:spLocks noGrp="1"/>
          </p:cNvSpPr>
          <p:nvPr>
            <p:ph type="dt" sz="half" idx="10"/>
          </p:nvPr>
        </p:nvSpPr>
        <p:spPr/>
        <p:txBody>
          <a:bodyPr/>
          <a:lstStyle/>
          <a:p>
            <a:fld id="{E1E47F4E-766A-634E-B452-E6116746C5B4}" type="datetime1">
              <a:rPr lang="en-US" smtClean="0"/>
              <a:t>7/28/19</a:t>
            </a:fld>
            <a:endParaRPr lang="en-US"/>
          </a:p>
        </p:txBody>
      </p:sp>
      <p:sp>
        <p:nvSpPr>
          <p:cNvPr id="5" name="Footer Placeholder 4">
            <a:extLst>
              <a:ext uri="{FF2B5EF4-FFF2-40B4-BE49-F238E27FC236}">
                <a16:creationId xmlns:a16="http://schemas.microsoft.com/office/drawing/2014/main" id="{8C57277D-C75D-B141-9C86-80C189F53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29359-513B-5744-A4A6-4783F096B684}"/>
              </a:ext>
            </a:extLst>
          </p:cNvPr>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802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2CB6-D185-FB4F-9A86-C3C83D4E21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6E0334-A46E-9743-B817-A99AF0547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26243-0169-F54A-8C44-BDBFBC680609}"/>
              </a:ext>
            </a:extLst>
          </p:cNvPr>
          <p:cNvSpPr>
            <a:spLocks noGrp="1"/>
          </p:cNvSpPr>
          <p:nvPr>
            <p:ph type="dt" sz="half" idx="10"/>
          </p:nvPr>
        </p:nvSpPr>
        <p:spPr/>
        <p:txBody>
          <a:bodyPr/>
          <a:lstStyle/>
          <a:p>
            <a:fld id="{4EB1B0F1-5C2A-1B45-9D89-48C964EA1C03}" type="datetime1">
              <a:rPr lang="en-US" smtClean="0"/>
              <a:t>7/28/19</a:t>
            </a:fld>
            <a:endParaRPr lang="en-US"/>
          </a:p>
        </p:txBody>
      </p:sp>
      <p:sp>
        <p:nvSpPr>
          <p:cNvPr id="5" name="Footer Placeholder 4">
            <a:extLst>
              <a:ext uri="{FF2B5EF4-FFF2-40B4-BE49-F238E27FC236}">
                <a16:creationId xmlns:a16="http://schemas.microsoft.com/office/drawing/2014/main" id="{E163CB66-DDB2-BC47-BD44-707E1E3D7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22362-C397-BE4E-A616-C61F7D4F178B}"/>
              </a:ext>
            </a:extLst>
          </p:cNvPr>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309060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B93F-FEB8-A542-8D4F-2FE799183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F492A1-FA75-564C-AADB-B3E6807828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F74693-5277-F043-90E0-CF7993EDD546}"/>
              </a:ext>
            </a:extLst>
          </p:cNvPr>
          <p:cNvSpPr>
            <a:spLocks noGrp="1"/>
          </p:cNvSpPr>
          <p:nvPr>
            <p:ph type="dt" sz="half" idx="10"/>
          </p:nvPr>
        </p:nvSpPr>
        <p:spPr/>
        <p:txBody>
          <a:bodyPr/>
          <a:lstStyle/>
          <a:p>
            <a:fld id="{816FE8B2-3E6B-CE42-88A5-3F4A2A52E42A}" type="datetime1">
              <a:rPr lang="en-US" smtClean="0"/>
              <a:t>7/28/19</a:t>
            </a:fld>
            <a:endParaRPr lang="en-US"/>
          </a:p>
        </p:txBody>
      </p:sp>
      <p:sp>
        <p:nvSpPr>
          <p:cNvPr id="5" name="Footer Placeholder 4">
            <a:extLst>
              <a:ext uri="{FF2B5EF4-FFF2-40B4-BE49-F238E27FC236}">
                <a16:creationId xmlns:a16="http://schemas.microsoft.com/office/drawing/2014/main" id="{79E05D03-EE5E-0C4D-9602-AA475D621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53291C-4C10-E843-9529-DE3562162548}"/>
              </a:ext>
            </a:extLst>
          </p:cNvPr>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12071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3C71-B2E0-794E-9E64-20FBABD231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C62B7-9CA0-7348-B041-C38D88471A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DCD100-1910-CD47-A307-4D76B56AAD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8CB38-717F-514C-9D6E-A50F50F9330D}"/>
              </a:ext>
            </a:extLst>
          </p:cNvPr>
          <p:cNvSpPr>
            <a:spLocks noGrp="1"/>
          </p:cNvSpPr>
          <p:nvPr>
            <p:ph type="dt" sz="half" idx="10"/>
          </p:nvPr>
        </p:nvSpPr>
        <p:spPr/>
        <p:txBody>
          <a:bodyPr/>
          <a:lstStyle/>
          <a:p>
            <a:fld id="{2D12B9CD-4C29-6044-AA8C-05AEABECC371}" type="datetime1">
              <a:rPr lang="en-US" smtClean="0"/>
              <a:t>7/28/19</a:t>
            </a:fld>
            <a:endParaRPr lang="en-US"/>
          </a:p>
        </p:txBody>
      </p:sp>
      <p:sp>
        <p:nvSpPr>
          <p:cNvPr id="6" name="Footer Placeholder 5">
            <a:extLst>
              <a:ext uri="{FF2B5EF4-FFF2-40B4-BE49-F238E27FC236}">
                <a16:creationId xmlns:a16="http://schemas.microsoft.com/office/drawing/2014/main" id="{9AC2E0CB-DCED-F143-AE53-84A4BD866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16E8C-A37F-5448-B2F5-14145C336DC7}"/>
              </a:ext>
            </a:extLst>
          </p:cNvPr>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2059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9E185-D30B-304C-913B-AF6023EFC0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763D9F-4B1A-B24E-BEEE-4363600741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72E118-4FE7-A041-94F7-5280688823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34CF06-0E04-0942-B375-E4B3767759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4816C9-4231-864F-85AB-696DA51647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D71435-B413-9A40-A1B3-5262017F71C4}"/>
              </a:ext>
            </a:extLst>
          </p:cNvPr>
          <p:cNvSpPr>
            <a:spLocks noGrp="1"/>
          </p:cNvSpPr>
          <p:nvPr>
            <p:ph type="dt" sz="half" idx="10"/>
          </p:nvPr>
        </p:nvSpPr>
        <p:spPr/>
        <p:txBody>
          <a:bodyPr/>
          <a:lstStyle/>
          <a:p>
            <a:fld id="{DD6105AE-9694-2C42-83F0-527CA5043850}" type="datetime1">
              <a:rPr lang="en-US" smtClean="0"/>
              <a:t>7/28/19</a:t>
            </a:fld>
            <a:endParaRPr lang="en-US"/>
          </a:p>
        </p:txBody>
      </p:sp>
      <p:sp>
        <p:nvSpPr>
          <p:cNvPr id="8" name="Footer Placeholder 7">
            <a:extLst>
              <a:ext uri="{FF2B5EF4-FFF2-40B4-BE49-F238E27FC236}">
                <a16:creationId xmlns:a16="http://schemas.microsoft.com/office/drawing/2014/main" id="{E216A11E-AFEC-CC44-B807-70D8F5F834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A4485B-8FE6-F346-9BE7-4C91039686DE}"/>
              </a:ext>
            </a:extLst>
          </p:cNvPr>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20653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D2C8-BCA1-164F-89B3-115A58D644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C66BA9-BE7C-1C4B-8F9F-8113475E211F}"/>
              </a:ext>
            </a:extLst>
          </p:cNvPr>
          <p:cNvSpPr>
            <a:spLocks noGrp="1"/>
          </p:cNvSpPr>
          <p:nvPr>
            <p:ph type="dt" sz="half" idx="10"/>
          </p:nvPr>
        </p:nvSpPr>
        <p:spPr/>
        <p:txBody>
          <a:bodyPr/>
          <a:lstStyle/>
          <a:p>
            <a:fld id="{EF00107C-4825-A24A-A5AF-9370509A2654}" type="datetime1">
              <a:rPr lang="en-US" smtClean="0"/>
              <a:t>7/28/19</a:t>
            </a:fld>
            <a:endParaRPr lang="en-US"/>
          </a:p>
        </p:txBody>
      </p:sp>
      <p:sp>
        <p:nvSpPr>
          <p:cNvPr id="4" name="Footer Placeholder 3">
            <a:extLst>
              <a:ext uri="{FF2B5EF4-FFF2-40B4-BE49-F238E27FC236}">
                <a16:creationId xmlns:a16="http://schemas.microsoft.com/office/drawing/2014/main" id="{2B66CD78-D07B-1E41-ADCF-A47005420E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6755A-E27C-C443-8313-C33A92CF5015}"/>
              </a:ext>
            </a:extLst>
          </p:cNvPr>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793808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4260FC-B2C0-F646-9862-15DA1C266558}"/>
              </a:ext>
            </a:extLst>
          </p:cNvPr>
          <p:cNvSpPr>
            <a:spLocks noGrp="1"/>
          </p:cNvSpPr>
          <p:nvPr>
            <p:ph type="dt" sz="half" idx="10"/>
          </p:nvPr>
        </p:nvSpPr>
        <p:spPr/>
        <p:txBody>
          <a:bodyPr/>
          <a:lstStyle/>
          <a:p>
            <a:fld id="{304FBF49-E7DF-8442-A5FC-8F1B71B6E125}" type="datetime1">
              <a:rPr lang="en-US" smtClean="0"/>
              <a:t>7/28/19</a:t>
            </a:fld>
            <a:endParaRPr lang="en-US"/>
          </a:p>
        </p:txBody>
      </p:sp>
      <p:sp>
        <p:nvSpPr>
          <p:cNvPr id="3" name="Footer Placeholder 2">
            <a:extLst>
              <a:ext uri="{FF2B5EF4-FFF2-40B4-BE49-F238E27FC236}">
                <a16:creationId xmlns:a16="http://schemas.microsoft.com/office/drawing/2014/main" id="{B1833F12-70FB-7641-963C-7E14FAF03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1520C5-14C6-7844-B956-8D01B9E35917}"/>
              </a:ext>
            </a:extLst>
          </p:cNvPr>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773604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E3B17-3A3F-A444-9386-CF818AD415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7535FD-F7E9-AF41-9E74-FF7053A45B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376EFC-DA03-A441-A1DC-5C78192577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57AE-37BD-394F-B0D0-55864CB4E1CB}"/>
              </a:ext>
            </a:extLst>
          </p:cNvPr>
          <p:cNvSpPr>
            <a:spLocks noGrp="1"/>
          </p:cNvSpPr>
          <p:nvPr>
            <p:ph type="dt" sz="half" idx="10"/>
          </p:nvPr>
        </p:nvSpPr>
        <p:spPr/>
        <p:txBody>
          <a:bodyPr/>
          <a:lstStyle/>
          <a:p>
            <a:fld id="{D7FBD626-B034-C248-A363-3CFE6CB8C2E5}" type="datetime1">
              <a:rPr lang="en-US" smtClean="0"/>
              <a:t>7/28/19</a:t>
            </a:fld>
            <a:endParaRPr lang="en-US"/>
          </a:p>
        </p:txBody>
      </p:sp>
      <p:sp>
        <p:nvSpPr>
          <p:cNvPr id="6" name="Footer Placeholder 5">
            <a:extLst>
              <a:ext uri="{FF2B5EF4-FFF2-40B4-BE49-F238E27FC236}">
                <a16:creationId xmlns:a16="http://schemas.microsoft.com/office/drawing/2014/main" id="{C3E83BF5-A411-1248-A1B3-94CE2E309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72E6D8-1C47-814C-9B6E-353E9017F5A9}"/>
              </a:ext>
            </a:extLst>
          </p:cNvPr>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8742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73C0-672D-3E42-8109-E851FD167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320EEC-0F61-0C4C-8C69-1E99D6C7E4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378967-2177-A549-A31D-0BFF4514D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ED69CB-3BEF-314A-A92B-6FA551095A40}"/>
              </a:ext>
            </a:extLst>
          </p:cNvPr>
          <p:cNvSpPr>
            <a:spLocks noGrp="1"/>
          </p:cNvSpPr>
          <p:nvPr>
            <p:ph type="dt" sz="half" idx="10"/>
          </p:nvPr>
        </p:nvSpPr>
        <p:spPr/>
        <p:txBody>
          <a:bodyPr/>
          <a:lstStyle/>
          <a:p>
            <a:fld id="{14D6F037-90D4-BA4D-8A01-601C77890850}" type="datetime1">
              <a:rPr lang="en-US" smtClean="0"/>
              <a:t>7/28/19</a:t>
            </a:fld>
            <a:endParaRPr lang="en-US"/>
          </a:p>
        </p:txBody>
      </p:sp>
      <p:sp>
        <p:nvSpPr>
          <p:cNvPr id="6" name="Footer Placeholder 5">
            <a:extLst>
              <a:ext uri="{FF2B5EF4-FFF2-40B4-BE49-F238E27FC236}">
                <a16:creationId xmlns:a16="http://schemas.microsoft.com/office/drawing/2014/main" id="{88140F18-889C-B642-8645-D400C36CAA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D97EA-3C02-0945-9495-9189A30B32E4}"/>
              </a:ext>
            </a:extLst>
          </p:cNvPr>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051904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3B9A2D-924F-8640-AC08-67243AFAB7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03435A-FE82-D447-8731-97E0186CAD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DC8EE7-F783-4445-8A0B-E5112B2809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7/28/19</a:t>
            </a:fld>
            <a:endParaRPr lang="en-US"/>
          </a:p>
        </p:txBody>
      </p:sp>
      <p:sp>
        <p:nvSpPr>
          <p:cNvPr id="5" name="Footer Placeholder 4">
            <a:extLst>
              <a:ext uri="{FF2B5EF4-FFF2-40B4-BE49-F238E27FC236}">
                <a16:creationId xmlns:a16="http://schemas.microsoft.com/office/drawing/2014/main" id="{25475E68-0513-554D-A49D-836CF43BEA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641009-278C-9842-85F0-F093692F77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3377991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sp>
        <p:nvSpPr>
          <p:cNvPr id="3" name="Subtitle 2">
            <a:extLst>
              <a:ext uri="{FF2B5EF4-FFF2-40B4-BE49-F238E27FC236}">
                <a16:creationId xmlns:a16="http://schemas.microsoft.com/office/drawing/2014/main" id="{AA4EAF13-8D1C-5F48-BDFD-6EAFA0307561}"/>
              </a:ext>
            </a:extLst>
          </p:cNvPr>
          <p:cNvSpPr>
            <a:spLocks noGrp="1"/>
          </p:cNvSpPr>
          <p:nvPr>
            <p:ph type="subTitle" idx="1"/>
          </p:nvPr>
        </p:nvSpPr>
        <p:spPr>
          <a:xfrm>
            <a:off x="5786410" y="5123872"/>
            <a:ext cx="5149515" cy="1962728"/>
          </a:xfrm>
        </p:spPr>
        <p:txBody>
          <a:bodyPr anchor="t">
            <a:noAutofit/>
          </a:bodyPr>
          <a:lstStyle/>
          <a:p>
            <a:r>
              <a:rPr lang="en-US" sz="3200" dirty="0">
                <a:latin typeface="DaunPenh" pitchFamily="2" charset="0"/>
                <a:cs typeface="DaunPenh" pitchFamily="2" charset="0"/>
              </a:rPr>
              <a:t>Pre-Thesis seminar - 7.8.2019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
        <p:nvSpPr>
          <p:cNvPr id="15"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1CC52-86F0-194D-B034-11CB169337FC}"/>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objectives</a:t>
            </a:r>
          </a:p>
        </p:txBody>
      </p:sp>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p:txBody>
          <a:bodyPr/>
          <a:lstStyle/>
          <a:p>
            <a:fld id="{CBA4AC6D-9836-9F4A-961A-ECAC0CEAF37F}" type="slidenum">
              <a:rPr lang="en-US" smtClean="0"/>
              <a:t>10</a:t>
            </a:fld>
            <a:endParaRPr lang="en-US"/>
          </a:p>
        </p:txBody>
      </p:sp>
      <p:sp>
        <p:nvSpPr>
          <p:cNvPr id="4" name="Rectangle 3">
            <a:extLst>
              <a:ext uri="{FF2B5EF4-FFF2-40B4-BE49-F238E27FC236}">
                <a16:creationId xmlns:a16="http://schemas.microsoft.com/office/drawing/2014/main" id="{58881753-B9F7-5249-9364-9F84D0B866B1}"/>
              </a:ext>
            </a:extLst>
          </p:cNvPr>
          <p:cNvSpPr/>
          <p:nvPr/>
        </p:nvSpPr>
        <p:spPr>
          <a:xfrm>
            <a:off x="6509656" y="-3511437"/>
            <a:ext cx="13084629" cy="14957941"/>
          </a:xfrm>
          <a:prstGeom prst="rect">
            <a:avLst/>
          </a:prstGeom>
        </p:spPr>
        <p:txBody>
          <a:bodyPr wrap="square">
            <a:spAutoFit/>
          </a:bodyPr>
          <a:lstStyle/>
          <a:p>
            <a:pPr algn="just">
              <a:lnSpc>
                <a:spcPct val="150000"/>
              </a:lnSpc>
              <a:spcAft>
                <a:spcPts val="0"/>
              </a:spcAft>
            </a:pPr>
            <a:r>
              <a:rPr lang="en-US" sz="3200" dirty="0">
                <a:solidFill>
                  <a:srgbClr val="000000"/>
                </a:solidFill>
                <a:latin typeface="DaunPenh" pitchFamily="2" charset="0"/>
                <a:ea typeface="Calibri" panose="020F0502020204030204" pitchFamily="34" charset="0"/>
                <a:cs typeface="DaunPenh" pitchFamily="2" charset="0"/>
              </a:rPr>
              <a:t>The general objective of the proposed study is to design and develop a decision-making tool for an optimal deployment in time and in space of heterogenous sensor array, so the best balance between various objectives is obtained.</a:t>
            </a:r>
          </a:p>
          <a:p>
            <a:pPr algn="just">
              <a:lnSpc>
                <a:spcPct val="150000"/>
              </a:lnSpc>
              <a:spcAft>
                <a:spcPts val="0"/>
              </a:spcAft>
            </a:pPr>
            <a:r>
              <a:rPr lang="en-US" sz="3200" dirty="0">
                <a:solidFill>
                  <a:srgbClr val="000000"/>
                </a:solidFill>
                <a:latin typeface="DaunPenh" pitchFamily="2" charset="0"/>
                <a:ea typeface="Calibri" panose="020F0502020204030204" pitchFamily="34" charset="0"/>
                <a:cs typeface="DaunPenh" pitchFamily="2" charset="0"/>
              </a:rPr>
              <a:t>The specific objectives are: </a:t>
            </a:r>
          </a:p>
          <a:p>
            <a:pPr marL="342900" lvl="0" indent="-342900" algn="just">
              <a:lnSpc>
                <a:spcPct val="150000"/>
              </a:lnSpc>
              <a:spcAft>
                <a:spcPts val="0"/>
              </a:spcAft>
              <a:buFont typeface="+mj-lt"/>
              <a:buAutoNum type="romanLcParenR"/>
            </a:pPr>
            <a:r>
              <a:rPr lang="en-US" sz="3200" dirty="0">
                <a:solidFill>
                  <a:srgbClr val="000000"/>
                </a:solidFill>
                <a:latin typeface="DaunPenh" pitchFamily="2" charset="0"/>
                <a:ea typeface="Calibri" panose="020F0502020204030204" pitchFamily="34" charset="0"/>
                <a:cs typeface="DaunPenh" pitchFamily="2" charset="0"/>
              </a:rPr>
              <a:t>Design an optimization model, comprised of the following modules: </a:t>
            </a:r>
          </a:p>
          <a:p>
            <a:pPr marL="342900" lvl="0" indent="-342900" algn="just">
              <a:lnSpc>
                <a:spcPct val="150000"/>
              </a:lnSpc>
              <a:spcAft>
                <a:spcPts val="0"/>
              </a:spcAft>
              <a:buFont typeface="+mj-lt"/>
              <a:buAutoNum type="arabicPeriod"/>
            </a:pPr>
            <a:r>
              <a:rPr lang="en-US" sz="3200" dirty="0">
                <a:solidFill>
                  <a:srgbClr val="000000"/>
                </a:solidFill>
                <a:latin typeface="DaunPenh" pitchFamily="2" charset="0"/>
                <a:ea typeface="Calibri" panose="020F0502020204030204" pitchFamily="34" charset="0"/>
                <a:cs typeface="DaunPenh" pitchFamily="2" charset="0"/>
              </a:rPr>
              <a:t>A </a:t>
            </a:r>
            <a:r>
              <a:rPr lang="en-US" sz="3200" i="1" dirty="0">
                <a:solidFill>
                  <a:srgbClr val="000000"/>
                </a:solidFill>
                <a:latin typeface="DaunPenh" pitchFamily="2" charset="0"/>
                <a:ea typeface="Calibri" panose="020F0502020204030204" pitchFamily="34" charset="0"/>
                <a:cs typeface="DaunPenh" pitchFamily="2" charset="0"/>
              </a:rPr>
              <a:t>spatial</a:t>
            </a:r>
            <a:r>
              <a:rPr lang="en-US" sz="3200" dirty="0">
                <a:solidFill>
                  <a:srgbClr val="000000"/>
                </a:solidFill>
                <a:latin typeface="DaunPenh" pitchFamily="2" charset="0"/>
                <a:ea typeface="Calibri" panose="020F0502020204030204" pitchFamily="34" charset="0"/>
                <a:cs typeface="DaunPenh" pitchFamily="2" charset="0"/>
              </a:rPr>
              <a:t> optimization model that computes sensors’ deployment, which minimizes the cost of the deployment while maximizing the sensitivity of the network to changes in the source term. </a:t>
            </a:r>
          </a:p>
          <a:p>
            <a:pPr marL="342900" lvl="0" indent="-342900" algn="just">
              <a:lnSpc>
                <a:spcPct val="150000"/>
              </a:lnSpc>
              <a:spcAft>
                <a:spcPts val="0"/>
              </a:spcAft>
              <a:buFont typeface="+mj-lt"/>
              <a:buAutoNum type="arabicPeriod"/>
            </a:pPr>
            <a:r>
              <a:rPr lang="en-US" sz="3200" dirty="0">
                <a:solidFill>
                  <a:srgbClr val="000000"/>
                </a:solidFill>
                <a:latin typeface="DaunPenh" pitchFamily="2" charset="0"/>
                <a:ea typeface="Calibri" panose="020F0502020204030204" pitchFamily="34" charset="0"/>
                <a:cs typeface="DaunPenh" pitchFamily="2" charset="0"/>
              </a:rPr>
              <a:t>A </a:t>
            </a:r>
            <a:r>
              <a:rPr lang="en-US" sz="3200" i="1" dirty="0">
                <a:solidFill>
                  <a:srgbClr val="000000"/>
                </a:solidFill>
                <a:latin typeface="DaunPenh" pitchFamily="2" charset="0"/>
                <a:ea typeface="Calibri" panose="020F0502020204030204" pitchFamily="34" charset="0"/>
                <a:cs typeface="DaunPenh" pitchFamily="2" charset="0"/>
              </a:rPr>
              <a:t>temporal</a:t>
            </a:r>
            <a:r>
              <a:rPr lang="en-US" sz="3200" dirty="0">
                <a:solidFill>
                  <a:srgbClr val="000000"/>
                </a:solidFill>
                <a:latin typeface="DaunPenh" pitchFamily="2" charset="0"/>
                <a:ea typeface="Calibri" panose="020F0502020204030204" pitchFamily="34" charset="0"/>
                <a:cs typeface="DaunPenh" pitchFamily="2" charset="0"/>
              </a:rPr>
              <a:t> optimization model that computes sensors’ redeployment, which minimizes the transfer effort from the previous deployment, considering a change in weather or emission conditions</a:t>
            </a:r>
          </a:p>
          <a:p>
            <a:pPr marL="342900" lvl="0" indent="-342900" algn="just">
              <a:lnSpc>
                <a:spcPct val="150000"/>
              </a:lnSpc>
              <a:spcAft>
                <a:spcPts val="0"/>
              </a:spcAft>
              <a:buFont typeface="+mj-lt"/>
              <a:buAutoNum type="arabicPeriod"/>
            </a:pPr>
            <a:r>
              <a:rPr lang="en-US" sz="3200" dirty="0">
                <a:solidFill>
                  <a:srgbClr val="000000"/>
                </a:solidFill>
                <a:latin typeface="DaunPenh" pitchFamily="2" charset="0"/>
                <a:ea typeface="Calibri" panose="020F0502020204030204" pitchFamily="34" charset="0"/>
                <a:cs typeface="DaunPenh" pitchFamily="2" charset="0"/>
              </a:rPr>
              <a:t>A </a:t>
            </a:r>
            <a:r>
              <a:rPr lang="en-US" sz="3200" i="1" dirty="0">
                <a:solidFill>
                  <a:srgbClr val="000000"/>
                </a:solidFill>
                <a:latin typeface="DaunPenh" pitchFamily="2" charset="0"/>
                <a:ea typeface="Calibri" panose="020F0502020204030204" pitchFamily="34" charset="0"/>
                <a:cs typeface="DaunPenh" pitchFamily="2" charset="0"/>
              </a:rPr>
              <a:t>spatial-temporal</a:t>
            </a:r>
            <a:r>
              <a:rPr lang="en-US" sz="3200" dirty="0">
                <a:solidFill>
                  <a:srgbClr val="000000"/>
                </a:solidFill>
                <a:latin typeface="DaunPenh" pitchFamily="2" charset="0"/>
                <a:ea typeface="Calibri" panose="020F0502020204030204" pitchFamily="34" charset="0"/>
                <a:cs typeface="DaunPenh" pitchFamily="2" charset="0"/>
              </a:rPr>
              <a:t> optimization model comprised of the findings of the two previous models, considering probability of change in weather and emission conditions. </a:t>
            </a:r>
          </a:p>
          <a:p>
            <a:pPr marL="342900" lvl="0" indent="-342900" algn="just">
              <a:lnSpc>
                <a:spcPct val="150000"/>
              </a:lnSpc>
              <a:spcAft>
                <a:spcPts val="0"/>
              </a:spcAft>
              <a:buFont typeface="+mj-lt"/>
              <a:buAutoNum type="romanLcParenR"/>
            </a:pPr>
            <a:r>
              <a:rPr lang="en-US" sz="3200" dirty="0">
                <a:solidFill>
                  <a:srgbClr val="000000"/>
                </a:solidFill>
                <a:latin typeface="DaunPenh" pitchFamily="2" charset="0"/>
                <a:ea typeface="Calibri" panose="020F0502020204030204" pitchFamily="34" charset="0"/>
                <a:cs typeface="DaunPenh" pitchFamily="2" charset="0"/>
              </a:rPr>
              <a:t>Conduct a set of simulations for each of the modules to derive engineering insights for effective deployments of air pollution sensors at various emission rates, sources/sensors configurations and weather conditions.</a:t>
            </a:r>
          </a:p>
          <a:p>
            <a:pPr marL="342900" lvl="0" indent="-342900" algn="just">
              <a:lnSpc>
                <a:spcPct val="150000"/>
              </a:lnSpc>
              <a:spcAft>
                <a:spcPts val="0"/>
              </a:spcAft>
              <a:buFont typeface="+mj-lt"/>
              <a:buAutoNum type="romanLcParenR"/>
            </a:pPr>
            <a:r>
              <a:rPr lang="en-US" sz="3200" dirty="0">
                <a:solidFill>
                  <a:srgbClr val="000000"/>
                </a:solidFill>
                <a:latin typeface="DaunPenh" pitchFamily="2" charset="0"/>
                <a:ea typeface="Calibri" panose="020F0502020204030204" pitchFamily="34" charset="0"/>
                <a:cs typeface="DaunPenh" pitchFamily="2" charset="0"/>
              </a:rPr>
              <a:t>Examine the potential improvement achieved by the deployment of a heterogenous </a:t>
            </a:r>
            <a:r>
              <a:rPr lang="en-US" sz="1600" dirty="0">
                <a:solidFill>
                  <a:srgbClr val="000000"/>
                </a:solidFill>
                <a:latin typeface="DaunPenh" pitchFamily="2" charset="0"/>
                <a:ea typeface="Times New Roman" panose="02020603050405020304" pitchFamily="18" charset="0"/>
                <a:cs typeface="DaunPenh" pitchFamily="2" charset="0"/>
              </a:rPr>
              <a:t> </a:t>
            </a:r>
            <a:r>
              <a:rPr lang="en-US" sz="3200" dirty="0">
                <a:solidFill>
                  <a:srgbClr val="000000"/>
                </a:solidFill>
                <a:latin typeface="DaunPenh" pitchFamily="2" charset="0"/>
                <a:ea typeface="Calibri" panose="020F0502020204030204" pitchFamily="34" charset="0"/>
                <a:cs typeface="DaunPenh" pitchFamily="2" charset="0"/>
              </a:rPr>
              <a:t>network, comprised of different types of sensors with different characteristics (sensitivity, dynamic range or specificity), compared to a homogeneous network of sensors. </a:t>
            </a:r>
          </a:p>
          <a:p>
            <a:pPr marL="342900" lvl="0" indent="-342900" algn="just">
              <a:lnSpc>
                <a:spcPct val="150000"/>
              </a:lnSpc>
              <a:spcAft>
                <a:spcPts val="0"/>
              </a:spcAft>
              <a:buFont typeface="+mj-lt"/>
              <a:buAutoNum type="romanLcParenR"/>
            </a:pPr>
            <a:r>
              <a:rPr lang="en-US" sz="3200" dirty="0">
                <a:solidFill>
                  <a:srgbClr val="000000"/>
                </a:solidFill>
                <a:latin typeface="DaunPenh" pitchFamily="2" charset="0"/>
                <a:ea typeface="Calibri" panose="020F0502020204030204" pitchFamily="34" charset="0"/>
                <a:cs typeface="DaunPenh" pitchFamily="2" charset="0"/>
              </a:rPr>
              <a:t>Examine at least one case-study of real-world network deployment and analyze its performance, compared to a suggested optimal solution. </a:t>
            </a:r>
          </a:p>
          <a:p>
            <a:pPr algn="just">
              <a:lnSpc>
                <a:spcPct val="150000"/>
              </a:lnSpc>
              <a:spcAft>
                <a:spcPts val="0"/>
              </a:spcAft>
            </a:pPr>
            <a:r>
              <a:rPr lang="en-US" sz="1600" dirty="0">
                <a:latin typeface="DaunPenh" pitchFamily="2" charset="0"/>
                <a:ea typeface="Times New Roman" panose="02020603050405020304" pitchFamily="18" charset="0"/>
                <a:cs typeface="DaunPenh" pitchFamily="2" charset="0"/>
              </a:rPr>
              <a:t> </a:t>
            </a:r>
            <a:r>
              <a:rPr lang="en-US" sz="2000" dirty="0">
                <a:solidFill>
                  <a:srgbClr val="000000"/>
                </a:solidFill>
                <a:highlight>
                  <a:srgbClr val="FFFF00"/>
                </a:highlight>
                <a:latin typeface="DaunPenh" pitchFamily="2" charset="0"/>
                <a:ea typeface="Times New Roman" panose="02020603050405020304" pitchFamily="18" charset="0"/>
                <a:cs typeface="DaunPenh" pitchFamily="2" charset="0"/>
              </a:rPr>
              <a:t>Answer to Barak’s comment</a:t>
            </a:r>
            <a:r>
              <a:rPr lang="en-US" sz="2000" dirty="0">
                <a:solidFill>
                  <a:srgbClr val="000000"/>
                </a:solidFill>
                <a:latin typeface="DaunPenh" pitchFamily="2" charset="0"/>
                <a:ea typeface="Times New Roman" panose="02020603050405020304" pitchFamily="18" charset="0"/>
                <a:cs typeface="DaunPenh" pitchFamily="2" charset="0"/>
              </a:rPr>
              <a:t>: this is not the first time it is regarded. See this sentence above: “The cost of a network is usually determined by the </a:t>
            </a:r>
            <a:r>
              <a:rPr lang="en-US" sz="2000" dirty="0">
                <a:latin typeface="DaunPenh" pitchFamily="2" charset="0"/>
                <a:ea typeface="Times New Roman" panose="02020603050405020304" pitchFamily="18" charset="0"/>
                <a:cs typeface="DaunPenh" pitchFamily="2" charset="0"/>
              </a:rPr>
              <a:t>number of sensors and their attributes, such as sensitivity and dynamic range”</a:t>
            </a:r>
            <a:endParaRPr lang="en-US" sz="2000" dirty="0">
              <a:effectLst/>
              <a:latin typeface="DaunPenh" pitchFamily="2" charset="0"/>
              <a:ea typeface="Times New Roman" panose="02020603050405020304" pitchFamily="18" charset="0"/>
              <a:cs typeface="DaunPenh" pitchFamily="2" charset="0"/>
            </a:endParaRPr>
          </a:p>
        </p:txBody>
      </p:sp>
    </p:spTree>
    <p:extLst>
      <p:ext uri="{BB962C8B-B14F-4D97-AF65-F5344CB8AC3E}">
        <p14:creationId xmlns:p14="http://schemas.microsoft.com/office/powerpoint/2010/main" val="3990352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71BBA9-54FD-D749-B632-B1EE9FD80F9E}"/>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Methods</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11</a:t>
            </a:fld>
            <a:endParaRPr lang="en-US"/>
          </a:p>
        </p:txBody>
      </p:sp>
      <p:grpSp>
        <p:nvGrpSpPr>
          <p:cNvPr id="7" name="Group 6">
            <a:extLst>
              <a:ext uri="{FF2B5EF4-FFF2-40B4-BE49-F238E27FC236}">
                <a16:creationId xmlns:a16="http://schemas.microsoft.com/office/drawing/2014/main" id="{33A4D255-789E-FA46-9D7E-A86C285988CB}"/>
              </a:ext>
            </a:extLst>
          </p:cNvPr>
          <p:cNvGrpSpPr/>
          <p:nvPr/>
        </p:nvGrpSpPr>
        <p:grpSpPr>
          <a:xfrm>
            <a:off x="6359908" y="1067939"/>
            <a:ext cx="4993892" cy="5866709"/>
            <a:chOff x="11245991" y="16865485"/>
            <a:chExt cx="3261755" cy="4119515"/>
          </a:xfrm>
        </p:grpSpPr>
        <p:grpSp>
          <p:nvGrpSpPr>
            <p:cNvPr id="8" name="Group 7">
              <a:extLst>
                <a:ext uri="{FF2B5EF4-FFF2-40B4-BE49-F238E27FC236}">
                  <a16:creationId xmlns:a16="http://schemas.microsoft.com/office/drawing/2014/main" id="{703E9148-E910-A248-98B0-C25341907929}"/>
                </a:ext>
              </a:extLst>
            </p:cNvPr>
            <p:cNvGrpSpPr/>
            <p:nvPr/>
          </p:nvGrpSpPr>
          <p:grpSpPr>
            <a:xfrm>
              <a:off x="11245991" y="16865485"/>
              <a:ext cx="3261755" cy="4119515"/>
              <a:chOff x="14666279" y="17979733"/>
              <a:chExt cx="3261755" cy="4119515"/>
            </a:xfrm>
          </p:grpSpPr>
          <p:grpSp>
            <p:nvGrpSpPr>
              <p:cNvPr id="10" name="Group 9">
                <a:extLst>
                  <a:ext uri="{FF2B5EF4-FFF2-40B4-BE49-F238E27FC236}">
                    <a16:creationId xmlns:a16="http://schemas.microsoft.com/office/drawing/2014/main" id="{00D79561-4EA2-8049-B820-D8E519F7C1C8}"/>
                  </a:ext>
                </a:extLst>
              </p:cNvPr>
              <p:cNvGrpSpPr/>
              <p:nvPr/>
            </p:nvGrpSpPr>
            <p:grpSpPr>
              <a:xfrm>
                <a:off x="14666279" y="17979733"/>
                <a:ext cx="3261755" cy="4119515"/>
                <a:chOff x="11284120" y="18789676"/>
                <a:chExt cx="3261755" cy="4119515"/>
              </a:xfrm>
            </p:grpSpPr>
            <p:grpSp>
              <p:nvGrpSpPr>
                <p:cNvPr id="22" name="Group 21">
                  <a:extLst>
                    <a:ext uri="{FF2B5EF4-FFF2-40B4-BE49-F238E27FC236}">
                      <a16:creationId xmlns:a16="http://schemas.microsoft.com/office/drawing/2014/main" id="{53D15D61-21EE-E049-AE36-7F9093093551}"/>
                    </a:ext>
                  </a:extLst>
                </p:cNvPr>
                <p:cNvGrpSpPr/>
                <p:nvPr/>
              </p:nvGrpSpPr>
              <p:grpSpPr>
                <a:xfrm>
                  <a:off x="11284120" y="18789676"/>
                  <a:ext cx="3261755" cy="4119515"/>
                  <a:chOff x="11031300" y="28681472"/>
                  <a:chExt cx="3261755" cy="4119515"/>
                </a:xfrm>
              </p:grpSpPr>
              <p:pic>
                <p:nvPicPr>
                  <p:cNvPr id="31" name="תמונה 1">
                    <a:extLst>
                      <a:ext uri="{FF2B5EF4-FFF2-40B4-BE49-F238E27FC236}">
                        <a16:creationId xmlns:a16="http://schemas.microsoft.com/office/drawing/2014/main" id="{48E42622-4682-7543-B604-C70F5179DA59}"/>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2" name="TextBox 31">
                    <a:extLst>
                      <a:ext uri="{FF2B5EF4-FFF2-40B4-BE49-F238E27FC236}">
                        <a16:creationId xmlns:a16="http://schemas.microsoft.com/office/drawing/2014/main" id="{04E80D68-D74F-FB4B-B57A-BBE49A495FB9}"/>
                      </a:ext>
                    </a:extLst>
                  </p:cNvPr>
                  <p:cNvSpPr txBox="1"/>
                  <p:nvPr/>
                </p:nvSpPr>
                <p:spPr>
                  <a:xfrm>
                    <a:off x="11031300" y="31817949"/>
                    <a:ext cx="3261755" cy="983038"/>
                  </a:xfrm>
                  <a:prstGeom prst="rect">
                    <a:avLst/>
                  </a:prstGeom>
                  <a:noFill/>
                </p:spPr>
                <p:txBody>
                  <a:bodyPr wrap="square" rtlCol="0">
                    <a:spAutoFit/>
                  </a:bodyPr>
                  <a:lstStyle>
                    <a:defPPr>
                      <a:defRPr kern="1200" smtId="4294967295"/>
                    </a:defPPr>
                  </a:lstStyle>
                  <a:p>
                    <a:r>
                      <a:rPr lang="en-US" sz="2400" b="1" dirty="0">
                        <a:solidFill>
                          <a:schemeClr val="tx1">
                            <a:lumMod val="65000"/>
                            <a:lumOff val="35000"/>
                          </a:schemeClr>
                        </a:solidFill>
                        <a:latin typeface="Montserrat Extra Bold" panose="00000900000000000000" pitchFamily="50" charset="0"/>
                        <a:ea typeface="+mj-ea"/>
                        <a:cs typeface="+mj-cs"/>
                      </a:rPr>
                      <a:t>Figure 2. </a:t>
                    </a:r>
                    <a:r>
                      <a:rPr lang="en-US" sz="2400" dirty="0">
                        <a:solidFill>
                          <a:schemeClr val="tx1">
                            <a:lumMod val="65000"/>
                            <a:lumOff val="35000"/>
                          </a:schemeClr>
                        </a:solidFill>
                        <a:latin typeface="Montserrat Extra Bold" panose="00000900000000000000" pitchFamily="50" charset="0"/>
                        <a:ea typeface="+mj-ea"/>
                        <a:cs typeface="+mj-cs"/>
                      </a:rPr>
                      <a:t>Example of tradeoff between two objectives and the Pareto frontier</a:t>
                    </a:r>
                  </a:p>
                </p:txBody>
              </p:sp>
            </p:grpSp>
            <p:grpSp>
              <p:nvGrpSpPr>
                <p:cNvPr id="23" name="Group 22">
                  <a:extLst>
                    <a:ext uri="{FF2B5EF4-FFF2-40B4-BE49-F238E27FC236}">
                      <a16:creationId xmlns:a16="http://schemas.microsoft.com/office/drawing/2014/main" id="{A2777A8C-FB7A-F145-999D-0FD20E3324B1}"/>
                    </a:ext>
                  </a:extLst>
                </p:cNvPr>
                <p:cNvGrpSpPr/>
                <p:nvPr/>
              </p:nvGrpSpPr>
              <p:grpSpPr>
                <a:xfrm>
                  <a:off x="13055875" y="19053155"/>
                  <a:ext cx="1191331" cy="781388"/>
                  <a:chOff x="12982496" y="19475585"/>
                  <a:chExt cx="1191331" cy="781388"/>
                </a:xfrm>
              </p:grpSpPr>
              <p:sp>
                <p:nvSpPr>
                  <p:cNvPr id="28" name="Oval 27">
                    <a:extLst>
                      <a:ext uri="{FF2B5EF4-FFF2-40B4-BE49-F238E27FC236}">
                        <a16:creationId xmlns:a16="http://schemas.microsoft.com/office/drawing/2014/main" id="{0A8C2C7E-4897-5740-AB40-DC5B6861FD83}"/>
                      </a:ext>
                    </a:extLst>
                  </p:cNvPr>
                  <p:cNvSpPr/>
                  <p:nvPr/>
                </p:nvSpPr>
                <p:spPr>
                  <a:xfrm>
                    <a:off x="12987410" y="19578913"/>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81193BC-07BE-F248-BED0-C4C6086BBC06}"/>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66E7F23-8B43-CC45-935E-77DCA20844C3}"/>
                      </a:ext>
                    </a:extLst>
                  </p:cNvPr>
                  <p:cNvSpPr txBox="1"/>
                  <p:nvPr/>
                </p:nvSpPr>
                <p:spPr>
                  <a:xfrm>
                    <a:off x="13048654" y="19475585"/>
                    <a:ext cx="1125173" cy="781388"/>
                  </a:xfrm>
                  <a:prstGeom prst="rect">
                    <a:avLst/>
                  </a:prstGeom>
                  <a:noFill/>
                </p:spPr>
                <p:txBody>
                  <a:bodyPr wrap="square" rtlCol="0">
                    <a:spAutoFit/>
                  </a:bodyPr>
                  <a:lstStyle/>
                  <a:p>
                    <a:r>
                      <a:rPr lang="en-US" sz="1400" dirty="0">
                        <a:solidFill>
                          <a:schemeClr val="tx1">
                            <a:lumMod val="65000"/>
                            <a:lumOff val="35000"/>
                          </a:schemeClr>
                        </a:solidFill>
                        <a:latin typeface="Montserrat Extra Bold" panose="00000900000000000000" pitchFamily="50" charset="0"/>
                        <a:ea typeface="+mj-ea"/>
                        <a:cs typeface="+mj-cs"/>
                      </a:rPr>
                      <a:t>Non-dominated</a:t>
                    </a:r>
                  </a:p>
                  <a:p>
                    <a:r>
                      <a:rPr lang="en-US" sz="1400" dirty="0">
                        <a:solidFill>
                          <a:schemeClr val="tx1">
                            <a:lumMod val="65000"/>
                            <a:lumOff val="35000"/>
                          </a:schemeClr>
                        </a:solidFill>
                        <a:latin typeface="Montserrat Extra Bold" panose="00000900000000000000" pitchFamily="50" charset="0"/>
                        <a:ea typeface="+mj-ea"/>
                        <a:cs typeface="+mj-cs"/>
                      </a:rPr>
                      <a:t>Solution</a:t>
                    </a:r>
                  </a:p>
                  <a:p>
                    <a:r>
                      <a:rPr lang="en-US" sz="1400" dirty="0">
                        <a:solidFill>
                          <a:schemeClr val="tx1">
                            <a:lumMod val="65000"/>
                            <a:lumOff val="35000"/>
                          </a:schemeClr>
                        </a:solidFill>
                        <a:latin typeface="Montserrat Extra Bold" panose="00000900000000000000" pitchFamily="50" charset="0"/>
                        <a:ea typeface="+mj-ea"/>
                        <a:cs typeface="+mj-cs"/>
                      </a:rPr>
                      <a:t>Dominated </a:t>
                    </a:r>
                  </a:p>
                  <a:p>
                    <a:r>
                      <a:rPr lang="en-US" sz="1400" dirty="0">
                        <a:solidFill>
                          <a:schemeClr val="tx1">
                            <a:lumMod val="65000"/>
                            <a:lumOff val="35000"/>
                          </a:schemeClr>
                        </a:solidFill>
                        <a:latin typeface="Montserrat Extra Bold" panose="00000900000000000000" pitchFamily="50" charset="0"/>
                        <a:ea typeface="+mj-ea"/>
                        <a:cs typeface="+mj-cs"/>
                      </a:rPr>
                      <a:t>solution</a:t>
                    </a:r>
                  </a:p>
                </p:txBody>
              </p:sp>
            </p:grpSp>
            <p:sp>
              <p:nvSpPr>
                <p:cNvPr id="24" name="Oval 23">
                  <a:extLst>
                    <a:ext uri="{FF2B5EF4-FFF2-40B4-BE49-F238E27FC236}">
                      <a16:creationId xmlns:a16="http://schemas.microsoft.com/office/drawing/2014/main" id="{00447F30-4380-F345-8FCA-BFBCED48BE28}"/>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96422A1-97BD-1547-8B27-1BC4F34A9AA1}"/>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35278FC-BB2A-3C4E-B219-89C31F49D7E2}"/>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06D3EE-0BCA-0449-8792-702C802063E3}"/>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898D10E4-52AC-F547-9953-9FD82533C542}"/>
                  </a:ext>
                </a:extLst>
              </p:cNvPr>
              <p:cNvGrpSpPr/>
              <p:nvPr/>
            </p:nvGrpSpPr>
            <p:grpSpPr>
              <a:xfrm>
                <a:off x="15400105" y="18368693"/>
                <a:ext cx="1924229" cy="2019172"/>
                <a:chOff x="12020705" y="19176024"/>
                <a:chExt cx="1924229" cy="2019172"/>
              </a:xfrm>
            </p:grpSpPr>
            <p:sp>
              <p:nvSpPr>
                <p:cNvPr id="12" name="Oval 11">
                  <a:extLst>
                    <a:ext uri="{FF2B5EF4-FFF2-40B4-BE49-F238E27FC236}">
                      <a16:creationId xmlns:a16="http://schemas.microsoft.com/office/drawing/2014/main" id="{0DA28B45-0FBA-094A-80CC-136E33A65897}"/>
                    </a:ext>
                  </a:extLst>
                </p:cNvPr>
                <p:cNvSpPr/>
                <p:nvPr/>
              </p:nvSpPr>
              <p:spPr>
                <a:xfrm>
                  <a:off x="12020705" y="19176024"/>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54BC60B-26BD-6244-AC01-164BC80F4C5D}"/>
                    </a:ext>
                  </a:extLst>
                </p:cNvPr>
                <p:cNvSpPr/>
                <p:nvPr/>
              </p:nvSpPr>
              <p:spPr>
                <a:xfrm>
                  <a:off x="12071944" y="19515201"/>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9B0E383-302A-CE48-9491-2873BAD111CB}"/>
                    </a:ext>
                  </a:extLst>
                </p:cNvPr>
                <p:cNvSpPr/>
                <p:nvPr/>
              </p:nvSpPr>
              <p:spPr>
                <a:xfrm>
                  <a:off x="12151278" y="19842669"/>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333A07-7B92-6049-A468-6C2613E25972}"/>
                    </a:ext>
                  </a:extLst>
                </p:cNvPr>
                <p:cNvSpPr/>
                <p:nvPr/>
              </p:nvSpPr>
              <p:spPr>
                <a:xfrm>
                  <a:off x="12274570" y="20144264"/>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D4BE0E3-F178-3F42-8BAD-3770F6DBBBFF}"/>
                    </a:ext>
                  </a:extLst>
                </p:cNvPr>
                <p:cNvSpPr/>
                <p:nvPr/>
              </p:nvSpPr>
              <p:spPr>
                <a:xfrm>
                  <a:off x="12436802" y="20444149"/>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609D037-F2E0-DC4E-BFCF-7BB742D90F18}"/>
                    </a:ext>
                  </a:extLst>
                </p:cNvPr>
                <p:cNvSpPr/>
                <p:nvPr/>
              </p:nvSpPr>
              <p:spPr>
                <a:xfrm>
                  <a:off x="12638362" y="20645709"/>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CD16B30-ECC8-8F4A-9207-EC109F6CA131}"/>
                    </a:ext>
                  </a:extLst>
                </p:cNvPr>
                <p:cNvSpPr/>
                <p:nvPr/>
              </p:nvSpPr>
              <p:spPr>
                <a:xfrm>
                  <a:off x="12898920" y="20837438"/>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722E166-DDDD-DF46-A278-72C4D1C9B366}"/>
                    </a:ext>
                  </a:extLst>
                </p:cNvPr>
                <p:cNvSpPr/>
                <p:nvPr/>
              </p:nvSpPr>
              <p:spPr>
                <a:xfrm>
                  <a:off x="13198805" y="20970174"/>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EFC109E-9AC6-3844-A776-724F09AAE9B9}"/>
                    </a:ext>
                  </a:extLst>
                </p:cNvPr>
                <p:cNvSpPr/>
                <p:nvPr/>
              </p:nvSpPr>
              <p:spPr>
                <a:xfrm>
                  <a:off x="13538019" y="21024253"/>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7DB7CC-6FBC-2C45-A1FF-29209A81788C}"/>
                    </a:ext>
                  </a:extLst>
                </p:cNvPr>
                <p:cNvSpPr/>
                <p:nvPr/>
              </p:nvSpPr>
              <p:spPr>
                <a:xfrm>
                  <a:off x="13847734" y="21097996"/>
                  <a:ext cx="97200" cy="9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extBox 8">
              <a:extLst>
                <a:ext uri="{FF2B5EF4-FFF2-40B4-BE49-F238E27FC236}">
                  <a16:creationId xmlns:a16="http://schemas.microsoft.com/office/drawing/2014/main" id="{EFE76648-A595-0342-9167-BE75BF5EBAB0}"/>
                </a:ext>
              </a:extLst>
            </p:cNvPr>
            <p:cNvSpPr txBox="1"/>
            <p:nvPr/>
          </p:nvSpPr>
          <p:spPr>
            <a:xfrm rot="2739885">
              <a:off x="11854321" y="18702270"/>
              <a:ext cx="1040329" cy="239906"/>
            </a:xfrm>
            <a:prstGeom prst="rect">
              <a:avLst/>
            </a:prstGeom>
            <a:noFill/>
          </p:spPr>
          <p:txBody>
            <a:bodyPr wrap="none" rtlCol="0">
              <a:spAutoFit/>
            </a:bodyPr>
            <a:lstStyle/>
            <a:p>
              <a:r>
                <a:rPr lang="en-US" sz="1400" b="1" dirty="0">
                  <a:solidFill>
                    <a:srgbClr val="C00000"/>
                  </a:solidFill>
                  <a:latin typeface="Montserrat Extra Bold" panose="00000900000000000000" pitchFamily="50" charset="0"/>
                  <a:ea typeface="+mj-ea"/>
                  <a:cs typeface="+mj-cs"/>
                </a:rPr>
                <a:t>Pareto frontier</a:t>
              </a:r>
            </a:p>
          </p:txBody>
        </p:sp>
      </p:grpSp>
    </p:spTree>
    <p:extLst>
      <p:ext uri="{BB962C8B-B14F-4D97-AF65-F5344CB8AC3E}">
        <p14:creationId xmlns:p14="http://schemas.microsoft.com/office/powerpoint/2010/main" val="2825432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Background</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lstStyle/>
          <a:p>
            <a:r>
              <a:rPr lang="en-US" dirty="0"/>
              <a:t>What is optimization?</a:t>
            </a:r>
          </a:p>
          <a:p>
            <a:r>
              <a:rPr lang="en-US" dirty="0"/>
              <a:t>What is multi-object?</a:t>
            </a:r>
          </a:p>
          <a:p>
            <a:r>
              <a:rPr lang="en-US" dirty="0"/>
              <a:t>What is Evolutionary algorithms? </a:t>
            </a:r>
          </a:p>
          <a:p>
            <a:r>
              <a:rPr lang="en-US" dirty="0"/>
              <a:t>What is the Borg Framework?</a:t>
            </a: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12</a:t>
            </a:fld>
            <a:endParaRPr lang="en-US"/>
          </a:p>
        </p:txBody>
      </p:sp>
    </p:spTree>
    <p:extLst>
      <p:ext uri="{BB962C8B-B14F-4D97-AF65-F5344CB8AC3E}">
        <p14:creationId xmlns:p14="http://schemas.microsoft.com/office/powerpoint/2010/main" val="2344611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13</a:t>
            </a:fld>
            <a:endParaRPr lang="en-US"/>
          </a:p>
        </p:txBody>
      </p:sp>
    </p:spTree>
    <p:extLst>
      <p:ext uri="{BB962C8B-B14F-4D97-AF65-F5344CB8AC3E}">
        <p14:creationId xmlns:p14="http://schemas.microsoft.com/office/powerpoint/2010/main" val="3349379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0C8A2F-E37D-724A-8591-A513F6F04BBC}"/>
              </a:ext>
            </a:extLst>
          </p:cNvPr>
          <p:cNvSpPr>
            <a:spLocks noGrp="1"/>
          </p:cNvSpPr>
          <p:nvPr>
            <p:ph idx="1"/>
          </p:nvPr>
        </p:nvSpPr>
        <p:spPr/>
        <p:txBody>
          <a:bodyPr/>
          <a:lstStyle/>
          <a:p>
            <a:endParaRPr lang="en-US"/>
          </a:p>
        </p:txBody>
      </p:sp>
      <p:sp>
        <p:nvSpPr>
          <p:cNvPr id="8" name="Title 1">
            <a:extLst>
              <a:ext uri="{FF2B5EF4-FFF2-40B4-BE49-F238E27FC236}">
                <a16:creationId xmlns:a16="http://schemas.microsoft.com/office/drawing/2014/main" id="{6AF9E553-9658-D04F-9A63-79770AC5B0E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Research plan</a:t>
            </a:r>
          </a:p>
        </p:txBody>
      </p:sp>
      <p:sp>
        <p:nvSpPr>
          <p:cNvPr id="9" name="Slide Number Placeholder 8">
            <a:extLst>
              <a:ext uri="{FF2B5EF4-FFF2-40B4-BE49-F238E27FC236}">
                <a16:creationId xmlns:a16="http://schemas.microsoft.com/office/drawing/2014/main" id="{2425ED74-F8AC-4744-805A-43F2887838AC}"/>
              </a:ext>
            </a:extLst>
          </p:cNvPr>
          <p:cNvSpPr>
            <a:spLocks noGrp="1"/>
          </p:cNvSpPr>
          <p:nvPr>
            <p:ph type="sldNum" sz="quarter" idx="12"/>
          </p:nvPr>
        </p:nvSpPr>
        <p:spPr/>
        <p:txBody>
          <a:bodyPr/>
          <a:lstStyle/>
          <a:p>
            <a:fld id="{CBA4AC6D-9836-9F4A-961A-ECAC0CEAF37F}" type="slidenum">
              <a:rPr lang="en-US" smtClean="0"/>
              <a:t>14</a:t>
            </a:fld>
            <a:endParaRPr lang="en-US"/>
          </a:p>
        </p:txBody>
      </p:sp>
    </p:spTree>
    <p:extLst>
      <p:ext uri="{BB962C8B-B14F-4D97-AF65-F5344CB8AC3E}">
        <p14:creationId xmlns:p14="http://schemas.microsoft.com/office/powerpoint/2010/main" val="1290198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C4355-2479-0146-A856-A7D1B1A4D091}"/>
              </a:ext>
            </a:extLst>
          </p:cNvPr>
          <p:cNvSpPr>
            <a:spLocks noGrp="1"/>
          </p:cNvSpPr>
          <p:nvPr>
            <p:ph idx="1"/>
          </p:nvPr>
        </p:nvSpPr>
        <p:spPr/>
        <p:txBody>
          <a:bodyPr/>
          <a:lstStyle/>
          <a:p>
            <a:endParaRPr lang="en-US" dirty="0"/>
          </a:p>
        </p:txBody>
      </p:sp>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15</a:t>
            </a:fld>
            <a:endParaRPr lang="en-US"/>
          </a:p>
        </p:txBody>
      </p:sp>
      <p:grpSp>
        <p:nvGrpSpPr>
          <p:cNvPr id="5" name="Group 4">
            <a:extLst>
              <a:ext uri="{FF2B5EF4-FFF2-40B4-BE49-F238E27FC236}">
                <a16:creationId xmlns:a16="http://schemas.microsoft.com/office/drawing/2014/main" id="{112078CE-CDEB-4541-8907-4CF6701D025C}"/>
              </a:ext>
            </a:extLst>
          </p:cNvPr>
          <p:cNvGrpSpPr/>
          <p:nvPr/>
        </p:nvGrpSpPr>
        <p:grpSpPr>
          <a:xfrm>
            <a:off x="506907" y="1143007"/>
            <a:ext cx="5436693" cy="5033956"/>
            <a:chOff x="-1467052" y="-397715"/>
            <a:chExt cx="5311045" cy="4892478"/>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1467052" y="-397715"/>
              <a:ext cx="5311045" cy="440339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7" name="Text Box 17">
                  <a:extLst>
                    <a:ext uri="{FF2B5EF4-FFF2-40B4-BE49-F238E27FC236}">
                      <a16:creationId xmlns:a16="http://schemas.microsoft.com/office/drawing/2014/main" id="{448ABB2E-26E4-C94C-949E-5AE5C4AFF081}"/>
                    </a:ext>
                  </a:extLst>
                </p:cNvPr>
                <p:cNvSpPr txBox="1"/>
                <p:nvPr/>
              </p:nvSpPr>
              <p:spPr>
                <a:xfrm>
                  <a:off x="-1031757" y="3727962"/>
                  <a:ext cx="4741298" cy="76680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Simulated arena, showing sources (red dots) with their average emission rates [kg s</a:t>
                  </a:r>
                  <a:r>
                    <a:rPr lang="en-US" sz="1000" i="0" baseline="3000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9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optional sensor locations (black crosses) and steady-state concentrations [</a:t>
                  </a:r>
                  <a14:m>
                    <m:oMath xmlns:m="http://schemas.openxmlformats.org/officeDocument/2006/math">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𝜇</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𝑔</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 </m:t>
                      </m:r>
                      <m:sSup>
                        <m:sSupPr>
                          <m:ctrlP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pPr>
                        <m:e>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m:t>
                          </m:r>
                        </m:e>
                        <m:sup>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−3</m:t>
                          </m:r>
                        </m:sup>
                      </m:sSup>
                    </m:oMath>
                  </a14:m>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obtained by the Gaussian plume model for weather state of (WS, WD, SC) = (4 m s</a:t>
                  </a:r>
                  <a:r>
                    <a:rPr lang="en-US" sz="1000" i="0" baseline="3000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270</a:t>
                  </a:r>
                  <a:r>
                    <a:rPr lang="en-US" sz="1000" i="0" baseline="3000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degrees, C class).</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p:sp>
              <p:nvSpPr>
                <p:cNvPr id="7" name="Text Box 17">
                  <a:extLst>
                    <a:ext uri="{FF2B5EF4-FFF2-40B4-BE49-F238E27FC236}">
                      <a16:creationId xmlns:a16="http://schemas.microsoft.com/office/drawing/2014/main" id="{448ABB2E-26E4-C94C-949E-5AE5C4AFF081}"/>
                    </a:ext>
                  </a:extLst>
                </p:cNvPr>
                <p:cNvSpPr txBox="1">
                  <a:spLocks noRot="1" noChangeAspect="1" noMove="1" noResize="1" noEditPoints="1" noAdjustHandles="1" noChangeArrowheads="1" noChangeShapeType="1" noTextEdit="1"/>
                </p:cNvSpPr>
                <p:nvPr/>
              </p:nvSpPr>
              <p:spPr>
                <a:xfrm>
                  <a:off x="-1031757" y="3727962"/>
                  <a:ext cx="4741298" cy="766801"/>
                </a:xfrm>
                <a:prstGeom prst="rect">
                  <a:avLst/>
                </a:prstGeom>
                <a:blipFill>
                  <a:blip r:embed="rId4"/>
                  <a:stretch>
                    <a:fillRect l="-1567" t="-3175" r="-1567"/>
                  </a:stretch>
                </a:blipFill>
                <a:ln>
                  <a:noFill/>
                </a:ln>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01C46510-0D71-384A-870A-0C51DF821D92}"/>
              </a:ext>
            </a:extLst>
          </p:cNvPr>
          <p:cNvGrpSpPr/>
          <p:nvPr/>
        </p:nvGrpSpPr>
        <p:grpSpPr>
          <a:xfrm>
            <a:off x="6522821" y="681037"/>
            <a:ext cx="4984332" cy="5033330"/>
            <a:chOff x="-1192455" y="-514233"/>
            <a:chExt cx="4985785" cy="5036431"/>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 b="3262"/>
            <a:stretch/>
          </p:blipFill>
          <p:spPr>
            <a:xfrm>
              <a:off x="-1192455" y="-514233"/>
              <a:ext cx="4985784" cy="4246055"/>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1150701" y="3869037"/>
              <a:ext cx="494403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2.</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Windrose distribution of wind data used in the initial simulation. Color represents speed distribution (in percentage) in each direction category. Data obtained from IMS for </a:t>
              </a:r>
              <a:r>
                <a:rPr lang="en-US" sz="1000" i="0"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Hadera</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-port station.</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32620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5" name="Group 4">
            <a:extLst>
              <a:ext uri="{FF2B5EF4-FFF2-40B4-BE49-F238E27FC236}">
                <a16:creationId xmlns:a16="http://schemas.microsoft.com/office/drawing/2014/main" id="{6010DA30-5983-144A-AFA8-B19E9203D8E6}"/>
              </a:ext>
            </a:extLst>
          </p:cNvPr>
          <p:cNvGrpSpPr/>
          <p:nvPr/>
        </p:nvGrpSpPr>
        <p:grpSpPr>
          <a:xfrm>
            <a:off x="6614795" y="1246902"/>
            <a:ext cx="4916804" cy="4646772"/>
            <a:chOff x="242196" y="-1134520"/>
            <a:chExt cx="4919522" cy="4647419"/>
          </a:xfrm>
        </p:grpSpPr>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242196" y="-1134520"/>
              <a:ext cx="4613876" cy="3858323"/>
            </a:xfrm>
            <a:prstGeom prst="rect">
              <a:avLst/>
            </a:prstGeom>
          </p:spPr>
        </p:pic>
        <mc:AlternateContent xmlns:mc="http://schemas.openxmlformats.org/markup-compatibility/2006">
          <mc:Choice xmlns:a14="http://schemas.microsoft.com/office/drawing/2010/main" Requires="a14">
            <p:sp>
              <p:nvSpPr>
                <p:cNvPr id="7" name="Text Box 21">
                  <a:extLst>
                    <a:ext uri="{FF2B5EF4-FFF2-40B4-BE49-F238E27FC236}">
                      <a16:creationId xmlns:a16="http://schemas.microsoft.com/office/drawing/2014/main" id="{5CD103D4-1819-E54C-A75A-7309C73CA326}"/>
                    </a:ext>
                  </a:extLst>
                </p:cNvPr>
                <p:cNvSpPr txBox="1"/>
                <p:nvPr/>
              </p:nvSpPr>
              <p:spPr>
                <a:xfrm>
                  <a:off x="381688" y="2903215"/>
                  <a:ext cx="4780030" cy="60968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3.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Pareto frontier of two optimization runs with two different PED-related objectives - </a:t>
                  </a:r>
                  <a14:m>
                    <m:oMath xmlns:m="http://schemas.openxmlformats.org/officeDocument/2006/math">
                      <m:sSub>
                        <m:sSubPr>
                          <m:ctrlP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𝛹</m:t>
                          </m:r>
                        </m:e>
                        <m:sub>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𝑚𝑖𝑛𝑖𝑚𝑎𝑙</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_</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𝑃𝐸𝐷</m:t>
                          </m:r>
                        </m:sub>
                      </m:sSub>
                    </m:oMath>
                  </a14:m>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(blue) and </a:t>
                  </a:r>
                  <a14:m>
                    <m:oMath xmlns:m="http://schemas.openxmlformats.org/officeDocument/2006/math">
                      <m:sSub>
                        <m:sSubPr>
                          <m:ctrlP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𝛹</m:t>
                          </m:r>
                        </m:e>
                        <m:sub>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𝑝𝑒𝑟𝑐𝑒𝑛𝑡𝑖𝑙𝑒</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_</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𝑃𝐸𝐷</m:t>
                          </m:r>
                        </m:sub>
                      </m:sSub>
                    </m:oMath>
                  </a14:m>
                  <a:r>
                    <a:rPr lang="en-US" sz="9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(red).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Number of sensors were constrained to 2-300.</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p:sp>
              <p:nvSpPr>
                <p:cNvPr id="7" name="Text Box 21">
                  <a:extLst>
                    <a:ext uri="{FF2B5EF4-FFF2-40B4-BE49-F238E27FC236}">
                      <a16:creationId xmlns:a16="http://schemas.microsoft.com/office/drawing/2014/main" id="{5CD103D4-1819-E54C-A75A-7309C73CA326}"/>
                    </a:ext>
                  </a:extLst>
                </p:cNvPr>
                <p:cNvSpPr txBox="1">
                  <a:spLocks noRot="1" noChangeAspect="1" noMove="1" noResize="1" noEditPoints="1" noAdjustHandles="1" noChangeArrowheads="1" noChangeShapeType="1" noTextEdit="1"/>
                </p:cNvSpPr>
                <p:nvPr/>
              </p:nvSpPr>
              <p:spPr>
                <a:xfrm>
                  <a:off x="381688" y="2903215"/>
                  <a:ext cx="4780030" cy="609684"/>
                </a:xfrm>
                <a:prstGeom prst="rect">
                  <a:avLst/>
                </a:prstGeom>
                <a:blipFill>
                  <a:blip r:embed="rId4"/>
                  <a:stretch>
                    <a:fillRect l="-1592" t="-4082" r="-1592"/>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8131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16" name="Group 15">
            <a:extLst>
              <a:ext uri="{FF2B5EF4-FFF2-40B4-BE49-F238E27FC236}">
                <a16:creationId xmlns:a16="http://schemas.microsoft.com/office/drawing/2014/main" id="{AC1AC887-C225-014F-891C-797CFD08F306}"/>
              </a:ext>
            </a:extLst>
          </p:cNvPr>
          <p:cNvGrpSpPr/>
          <p:nvPr/>
        </p:nvGrpSpPr>
        <p:grpSpPr>
          <a:xfrm rot="5400000">
            <a:off x="3121136" y="-1138507"/>
            <a:ext cx="5394483" cy="9960355"/>
            <a:chOff x="422003" y="745327"/>
            <a:chExt cx="4105817" cy="7280503"/>
          </a:xfrm>
        </p:grpSpPr>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8468" b="5712"/>
            <a:stretch/>
          </p:blipFill>
          <p:spPr bwMode="auto">
            <a:xfrm rot="16200000">
              <a:off x="-1165340" y="2332670"/>
              <a:ext cx="7280503" cy="4105817"/>
            </a:xfrm>
            <a:prstGeom prst="rect">
              <a:avLst/>
            </a:prstGeom>
            <a:ln>
              <a:noFill/>
            </a:ln>
            <a:extLst>
              <a:ext uri="{53640926-AAD7-44D8-BBD7-CCE9431645EC}">
                <a14:shadowObscured xmlns:a14="http://schemas.microsoft.com/office/drawing/2010/main"/>
              </a:ext>
            </a:extLst>
          </p:spPr>
        </p:pic>
        <p:sp>
          <p:nvSpPr>
            <p:cNvPr id="18" name="Text Box 33">
              <a:extLst>
                <a:ext uri="{FF2B5EF4-FFF2-40B4-BE49-F238E27FC236}">
                  <a16:creationId xmlns:a16="http://schemas.microsoft.com/office/drawing/2014/main" id="{3825789E-8BA2-024D-8899-1608168FD2BE}"/>
                </a:ext>
              </a:extLst>
            </p:cNvPr>
            <p:cNvSpPr txBox="1"/>
            <p:nvPr/>
          </p:nvSpPr>
          <p:spPr>
            <a:xfrm rot="16200000">
              <a:off x="534893" y="622188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9" name="Text Box 34">
              <a:extLst>
                <a:ext uri="{FF2B5EF4-FFF2-40B4-BE49-F238E27FC236}">
                  <a16:creationId xmlns:a16="http://schemas.microsoft.com/office/drawing/2014/main" id="{E7B77AC9-8558-9B44-B104-D28CC2C6C447}"/>
                </a:ext>
              </a:extLst>
            </p:cNvPr>
            <p:cNvSpPr txBox="1"/>
            <p:nvPr/>
          </p:nvSpPr>
          <p:spPr>
            <a:xfrm rot="16200000">
              <a:off x="539052" y="2621632"/>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0" name="Text Box 35">
              <a:extLst>
                <a:ext uri="{FF2B5EF4-FFF2-40B4-BE49-F238E27FC236}">
                  <a16:creationId xmlns:a16="http://schemas.microsoft.com/office/drawing/2014/main" id="{CE15E105-C429-AC49-A962-83DA9A1AA657}"/>
                </a:ext>
              </a:extLst>
            </p:cNvPr>
            <p:cNvSpPr txBox="1"/>
            <p:nvPr/>
          </p:nvSpPr>
          <p:spPr>
            <a:xfrm rot="16200000">
              <a:off x="190239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1" name="Text Box 36">
              <a:extLst>
                <a:ext uri="{FF2B5EF4-FFF2-40B4-BE49-F238E27FC236}">
                  <a16:creationId xmlns:a16="http://schemas.microsoft.com/office/drawing/2014/main" id="{2FBA6B6E-F328-3F48-B27F-8DC58CF7A688}"/>
                </a:ext>
              </a:extLst>
            </p:cNvPr>
            <p:cNvSpPr txBox="1"/>
            <p:nvPr/>
          </p:nvSpPr>
          <p:spPr>
            <a:xfrm rot="16200000">
              <a:off x="326467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2" name="Text Box 37">
              <a:extLst>
                <a:ext uri="{FF2B5EF4-FFF2-40B4-BE49-F238E27FC236}">
                  <a16:creationId xmlns:a16="http://schemas.microsoft.com/office/drawing/2014/main" id="{311958D3-6F99-7D40-A641-916882927150}"/>
                </a:ext>
              </a:extLst>
            </p:cNvPr>
            <p:cNvSpPr txBox="1"/>
            <p:nvPr/>
          </p:nvSpPr>
          <p:spPr>
            <a:xfrm rot="16200000">
              <a:off x="1913400" y="259963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d</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3" name="Text Box 39">
              <a:extLst>
                <a:ext uri="{FF2B5EF4-FFF2-40B4-BE49-F238E27FC236}">
                  <a16:creationId xmlns:a16="http://schemas.microsoft.com/office/drawing/2014/main" id="{ED65EDA7-D759-7946-876D-39FB6D5C1D79}"/>
                </a:ext>
              </a:extLst>
            </p:cNvPr>
            <p:cNvSpPr txBox="1"/>
            <p:nvPr/>
          </p:nvSpPr>
          <p:spPr>
            <a:xfrm rot="16200000">
              <a:off x="3267997" y="2592555"/>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f</a:t>
              </a:r>
              <a:r>
                <a:rPr lang="en-US" sz="1200" dirty="0">
                  <a:effectLst/>
                  <a:latin typeface="David" panose="020E0502060401010101" pitchFamily="34" charset="-79"/>
                  <a:ea typeface="Times New Roman" panose="02020603050405020304" pitchFamily="18" charset="0"/>
                  <a:cs typeface="David" panose="020E0502060401010101" pitchFamily="34" charset="-79"/>
                </a:rPr>
                <a:t> </a:t>
              </a:r>
            </a:p>
          </p:txBody>
        </p:sp>
      </p:grpSp>
    </p:spTree>
    <p:extLst>
      <p:ext uri="{BB962C8B-B14F-4D97-AF65-F5344CB8AC3E}">
        <p14:creationId xmlns:p14="http://schemas.microsoft.com/office/powerpoint/2010/main" val="256233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18</a:t>
            </a:fld>
            <a:endParaRPr lang="en-US"/>
          </a:p>
        </p:txBody>
      </p:sp>
      <p:grpSp>
        <p:nvGrpSpPr>
          <p:cNvPr id="24" name="Group 23">
            <a:extLst>
              <a:ext uri="{FF2B5EF4-FFF2-40B4-BE49-F238E27FC236}">
                <a16:creationId xmlns:a16="http://schemas.microsoft.com/office/drawing/2014/main" id="{0B97E1FB-9F6C-244A-91B0-CDED2BFA042E}"/>
              </a:ext>
            </a:extLst>
          </p:cNvPr>
          <p:cNvGrpSpPr/>
          <p:nvPr/>
        </p:nvGrpSpPr>
        <p:grpSpPr>
          <a:xfrm>
            <a:off x="2300356" y="1870075"/>
            <a:ext cx="7849484" cy="4351338"/>
            <a:chOff x="-1192997" y="-110622"/>
            <a:chExt cx="7345949" cy="4019487"/>
          </a:xfrm>
        </p:grpSpPr>
        <p:grpSp>
          <p:nvGrpSpPr>
            <p:cNvPr id="25" name="Group 24">
              <a:extLst>
                <a:ext uri="{FF2B5EF4-FFF2-40B4-BE49-F238E27FC236}">
                  <a16:creationId xmlns:a16="http://schemas.microsoft.com/office/drawing/2014/main" id="{59C58432-50DC-BC48-8A19-63D4F2DB77F1}"/>
                </a:ext>
              </a:extLst>
            </p:cNvPr>
            <p:cNvGrpSpPr/>
            <p:nvPr/>
          </p:nvGrpSpPr>
          <p:grpSpPr>
            <a:xfrm>
              <a:off x="-1192997" y="-110622"/>
              <a:ext cx="7345949" cy="4019487"/>
              <a:chOff x="-1472158" y="-243210"/>
              <a:chExt cx="7934768" cy="4909582"/>
            </a:xfrm>
          </p:grpSpPr>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04" t="2769" r="4378" b="2365"/>
              <a:stretch/>
            </p:blipFill>
            <p:spPr bwMode="auto">
              <a:xfrm>
                <a:off x="-1472158" y="-243210"/>
                <a:ext cx="7934768" cy="3880749"/>
              </a:xfrm>
              <a:prstGeom prst="rect">
                <a:avLst/>
              </a:prstGeom>
              <a:ln>
                <a:noFill/>
              </a:ln>
              <a:extLst>
                <a:ext uri="{53640926-AAD7-44D8-BBD7-CCE9431645EC}">
                  <a14:shadowObscured xmlns:a14="http://schemas.microsoft.com/office/drawing/2010/main"/>
                </a:ext>
              </a:extLst>
            </p:spPr>
          </p:pic>
          <p:sp>
            <p:nvSpPr>
              <p:cNvPr id="29" name="Text Box 23">
                <a:extLst>
                  <a:ext uri="{FF2B5EF4-FFF2-40B4-BE49-F238E27FC236}">
                    <a16:creationId xmlns:a16="http://schemas.microsoft.com/office/drawing/2014/main" id="{A20A17D0-44AA-1840-9B11-6685D8EBD879}"/>
                  </a:ext>
                </a:extLst>
              </p:cNvPr>
              <p:cNvSpPr txBox="1"/>
              <p:nvPr/>
            </p:nvSpPr>
            <p:spPr>
              <a:xfrm>
                <a:off x="-1472157" y="3866973"/>
                <a:ext cx="7934767" cy="7993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0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0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0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26" name="Text Box 12">
              <a:extLst>
                <a:ext uri="{FF2B5EF4-FFF2-40B4-BE49-F238E27FC236}">
                  <a16:creationId xmlns:a16="http://schemas.microsoft.com/office/drawing/2014/main" id="{B2FC5EFC-BBB9-5D42-ADC1-2E6EBFE8B18B}"/>
                </a:ext>
              </a:extLst>
            </p:cNvPr>
            <p:cNvSpPr txBox="1"/>
            <p:nvPr/>
          </p:nvSpPr>
          <p:spPr>
            <a:xfrm>
              <a:off x="1569359" y="-37231"/>
              <a:ext cx="262255" cy="2622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7" name="Text Box 13">
              <a:extLst>
                <a:ext uri="{FF2B5EF4-FFF2-40B4-BE49-F238E27FC236}">
                  <a16:creationId xmlns:a16="http://schemas.microsoft.com/office/drawing/2014/main" id="{C7A613E5-ED7E-2643-B6A0-B132471B1BD0}"/>
                </a:ext>
              </a:extLst>
            </p:cNvPr>
            <p:cNvSpPr txBox="1"/>
            <p:nvPr/>
          </p:nvSpPr>
          <p:spPr>
            <a:xfrm>
              <a:off x="5153663" y="-1493"/>
              <a:ext cx="262255" cy="2622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grpSp>
    </p:spTree>
    <p:extLst>
      <p:ext uri="{BB962C8B-B14F-4D97-AF65-F5344CB8AC3E}">
        <p14:creationId xmlns:p14="http://schemas.microsoft.com/office/powerpoint/2010/main" val="3658766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722B245-22EE-4C48-A99E-328961095345}"/>
              </a:ext>
            </a:extLst>
          </p:cNvPr>
          <p:cNvPicPr>
            <a:picLocks noGrp="1" noChangeAspect="1"/>
          </p:cNvPicPr>
          <p:nvPr>
            <p:ph idx="1"/>
          </p:nvPr>
        </p:nvPicPr>
        <p:blipFill>
          <a:blip r:embed="rId3"/>
          <a:stretch>
            <a:fillRect/>
          </a:stretch>
        </p:blipFill>
        <p:spPr>
          <a:xfrm>
            <a:off x="4775099" y="709469"/>
            <a:ext cx="7416901" cy="5439061"/>
          </a:xfrm>
        </p:spPr>
      </p:pic>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Initial evaluation</a:t>
            </a:r>
            <a:endParaRPr lang="en-US" sz="7200" dirty="0">
              <a:solidFill>
                <a:schemeClr val="tx1">
                  <a:lumMod val="85000"/>
                  <a:lumOff val="15000"/>
                </a:schemeClr>
              </a:solidFill>
              <a:latin typeface="DaunPenh" pitchFamily="2" charset="0"/>
              <a:cs typeface="DaunPenh" pitchFamily="2" charset="0"/>
            </a:endParaRP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20</a:t>
            </a:fld>
            <a:endParaRPr lang="en-US"/>
          </a:p>
        </p:txBody>
      </p:sp>
      <p:pic>
        <p:nvPicPr>
          <p:cNvPr id="6" name="Picture 5">
            <a:extLst>
              <a:ext uri="{FF2B5EF4-FFF2-40B4-BE49-F238E27FC236}">
                <a16:creationId xmlns:a16="http://schemas.microsoft.com/office/drawing/2014/main" id="{E9B25298-55CB-C44E-80CC-A80E8C6DAD12}"/>
              </a:ext>
            </a:extLst>
          </p:cNvPr>
          <p:cNvPicPr>
            <a:picLocks noChangeAspect="1"/>
          </p:cNvPicPr>
          <p:nvPr/>
        </p:nvPicPr>
        <p:blipFill>
          <a:blip r:embed="rId4"/>
          <a:stretch>
            <a:fillRect/>
          </a:stretch>
        </p:blipFill>
        <p:spPr>
          <a:xfrm>
            <a:off x="673608" y="894080"/>
            <a:ext cx="10515600" cy="5462270"/>
          </a:xfrm>
          <a:prstGeom prst="rect">
            <a:avLst/>
          </a:prstGeom>
        </p:spPr>
      </p:pic>
    </p:spTree>
    <p:extLst>
      <p:ext uri="{BB962C8B-B14F-4D97-AF65-F5344CB8AC3E}">
        <p14:creationId xmlns:p14="http://schemas.microsoft.com/office/powerpoint/2010/main" val="340195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034CF-A512-8B44-B290-0D1C028B7D17}"/>
              </a:ext>
            </a:extLst>
          </p:cNvPr>
          <p:cNvSpPr txBox="1"/>
          <p:nvPr/>
        </p:nvSpPr>
        <p:spPr>
          <a:xfrm>
            <a:off x="333698" y="1477210"/>
            <a:ext cx="11158728" cy="4213482"/>
          </a:xfrm>
          <a:prstGeom prst="rect">
            <a:avLst/>
          </a:prstGeom>
        </p:spPr>
        <p:txBody>
          <a:bodyPr vert="horz" lIns="91440" tIns="45720" rIns="91440" bIns="45720" rtlCol="0">
            <a:noAutofit/>
          </a:bodyPr>
          <a:lstStyle/>
          <a:p>
            <a:pPr marL="1028700" indent="-571500">
              <a:lnSpc>
                <a:spcPct val="90000"/>
              </a:lnSpc>
              <a:spcAft>
                <a:spcPts val="600"/>
              </a:spcAft>
              <a:buFont typeface="Arial" panose="020B0604020202020204" pitchFamily="34" charset="0"/>
              <a:buChar char="•"/>
            </a:pPr>
            <a:r>
              <a:rPr lang="en-US" sz="40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Introduction</a:t>
            </a:r>
            <a:r>
              <a:rPr lang="en-US" sz="4000" dirty="0">
                <a:solidFill>
                  <a:schemeClr val="tx1">
                    <a:lumMod val="85000"/>
                    <a:lumOff val="15000"/>
                  </a:schemeClr>
                </a:solidFill>
                <a:latin typeface="DaunPenh" pitchFamily="2" charset="0"/>
                <a:cs typeface="DaunPenh" pitchFamily="2" charset="0"/>
              </a:rPr>
              <a:t> - </a:t>
            </a:r>
            <a:r>
              <a:rPr lang="en-US" sz="4000" dirty="0">
                <a:solidFill>
                  <a:srgbClr val="E94C00"/>
                </a:solidFill>
                <a:latin typeface="DaunPenh" pitchFamily="2" charset="0"/>
                <a:cs typeface="DaunPenh" pitchFamily="2" charset="0"/>
              </a:rPr>
              <a:t>air pollution monitoring, representation in time and in spaces, network deployment, Related work</a:t>
            </a:r>
          </a:p>
          <a:p>
            <a:pPr marL="1028700" indent="-571500">
              <a:lnSpc>
                <a:spcPct val="90000"/>
              </a:lnSpc>
              <a:spcAft>
                <a:spcPts val="600"/>
              </a:spcAft>
              <a:buFont typeface="Arial" panose="020B0604020202020204" pitchFamily="34" charset="0"/>
              <a:buChar char="•"/>
            </a:pPr>
            <a:r>
              <a:rPr lang="en-US" sz="40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Research objectives</a:t>
            </a:r>
            <a:endParaRPr lang="en-US" sz="40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40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Methods</a:t>
            </a:r>
            <a:r>
              <a:rPr lang="en-US" sz="4000" dirty="0">
                <a:solidFill>
                  <a:schemeClr val="tx1">
                    <a:lumMod val="85000"/>
                    <a:lumOff val="15000"/>
                  </a:schemeClr>
                </a:solidFill>
                <a:latin typeface="DaunPenh" pitchFamily="2" charset="0"/>
                <a:cs typeface="DaunPenh" pitchFamily="2" charset="0"/>
              </a:rPr>
              <a:t> – </a:t>
            </a:r>
            <a:r>
              <a:rPr lang="en-US" sz="4000" dirty="0">
                <a:solidFill>
                  <a:srgbClr val="E94C00"/>
                </a:solidFill>
                <a:latin typeface="DaunPenh" pitchFamily="2" charset="0"/>
                <a:cs typeface="DaunPenh" pitchFamily="2" charset="0"/>
              </a:rPr>
              <a:t>background (Meteorology, Evolutionary Algorithms, Borg framework), problem formulation</a:t>
            </a:r>
          </a:p>
          <a:p>
            <a:pPr marL="1028700" indent="-571500">
              <a:lnSpc>
                <a:spcPct val="90000"/>
              </a:lnSpc>
              <a:spcAft>
                <a:spcPts val="600"/>
              </a:spcAft>
              <a:buFont typeface="Arial" panose="020B0604020202020204" pitchFamily="34" charset="0"/>
              <a:buChar char="•"/>
            </a:pPr>
            <a:r>
              <a:rPr lang="en-US" sz="40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Research plan </a:t>
            </a:r>
            <a:endParaRPr lang="en-US" sz="40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40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Preliminary results </a:t>
            </a:r>
            <a:endParaRPr lang="en-US" sz="40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4000" dirty="0">
                <a:solidFill>
                  <a:schemeClr val="tx1">
                    <a:lumMod val="85000"/>
                    <a:lumOff val="15000"/>
                  </a:schemeClr>
                </a:solidFill>
                <a:latin typeface="DaunPenh" pitchFamily="2" charset="0"/>
                <a:cs typeface="DaunPenh" pitchFamily="2" charset="0"/>
                <a:hlinkClick r:id="rId3" action="ppaction://hlinksldjump">
                  <a:extLst>
                    <a:ext uri="{A12FA001-AC4F-418D-AE19-62706E023703}">
                      <ahyp:hlinkClr xmlns:ahyp="http://schemas.microsoft.com/office/drawing/2018/hyperlinkcolor" val="tx"/>
                    </a:ext>
                  </a:extLst>
                </a:hlinkClick>
              </a:rPr>
              <a:t>Summary</a:t>
            </a:r>
            <a:endParaRPr lang="en-US" sz="40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32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3200" dirty="0">
              <a:solidFill>
                <a:schemeClr val="tx1">
                  <a:lumMod val="85000"/>
                  <a:lumOff val="15000"/>
                </a:schemeClr>
              </a:solidFill>
              <a:latin typeface="DaunPenh" pitchFamily="2" charset="0"/>
              <a:cs typeface="DaunPenh" pitchFamily="2" charset="0"/>
            </a:endParaRPr>
          </a:p>
        </p:txBody>
      </p:sp>
      <p:sp>
        <p:nvSpPr>
          <p:cNvPr id="5" name="Title 1">
            <a:extLst>
              <a:ext uri="{FF2B5EF4-FFF2-40B4-BE49-F238E27FC236}">
                <a16:creationId xmlns:a16="http://schemas.microsoft.com/office/drawing/2014/main" id="{01D65854-0081-874A-8FE1-48C2C0AB9BC1}"/>
              </a:ext>
            </a:extLst>
          </p:cNvPr>
          <p:cNvSpPr txBox="1">
            <a:spLocks/>
          </p:cNvSpPr>
          <p:nvPr/>
        </p:nvSpPr>
        <p:spPr>
          <a:xfrm>
            <a:off x="333698" y="-285338"/>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E94C00"/>
                </a:solidFill>
                <a:latin typeface="DaunPenh" pitchFamily="2" charset="0"/>
                <a:cs typeface="DaunPenh" pitchFamily="2" charset="0"/>
              </a:rPr>
              <a:t>Table of contents</a:t>
            </a:r>
            <a:endParaRPr lang="en-US" sz="6000" dirty="0">
              <a:solidFill>
                <a:srgbClr val="E94C00"/>
              </a:solidFill>
            </a:endParaRPr>
          </a:p>
        </p:txBody>
      </p:sp>
      <p:cxnSp>
        <p:nvCxnSpPr>
          <p:cNvPr id="7" name="Straight Connector 6">
            <a:extLst>
              <a:ext uri="{FF2B5EF4-FFF2-40B4-BE49-F238E27FC236}">
                <a16:creationId xmlns:a16="http://schemas.microsoft.com/office/drawing/2014/main" id="{5AE5480B-88F4-0F4A-A5AF-5EC5C39C778D}"/>
              </a:ext>
            </a:extLst>
          </p:cNvPr>
          <p:cNvCxnSpPr>
            <a:cxnSpLocks/>
          </p:cNvCxnSpPr>
          <p:nvPr/>
        </p:nvCxnSpPr>
        <p:spPr>
          <a:xfrm>
            <a:off x="169106" y="1151060"/>
            <a:ext cx="1076711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261FD20D-DB4C-A749-96C8-ADE1E74B496A}"/>
              </a:ext>
            </a:extLst>
          </p:cNvPr>
          <p:cNvSpPr>
            <a:spLocks noGrp="1"/>
          </p:cNvSpPr>
          <p:nvPr>
            <p:ph type="sldNum" sz="quarter" idx="12"/>
          </p:nvPr>
        </p:nvSpPr>
        <p:spPr/>
        <p:txBody>
          <a:bodyPr/>
          <a:lstStyle/>
          <a:p>
            <a:fld id="{CBA4AC6D-9836-9F4A-961A-ECAC0CEAF37F}" type="slidenum">
              <a:rPr lang="en-US" smtClean="0"/>
              <a:t>2</a:t>
            </a:fld>
            <a:endParaRPr lang="en-US"/>
          </a:p>
        </p:txBody>
      </p:sp>
    </p:spTree>
    <p:extLst>
      <p:ext uri="{BB962C8B-B14F-4D97-AF65-F5344CB8AC3E}">
        <p14:creationId xmlns:p14="http://schemas.microsoft.com/office/powerpoint/2010/main" val="124603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20</a:t>
            </a:fld>
            <a:endParaRPr lang="en-US"/>
          </a:p>
        </p:txBody>
      </p:sp>
    </p:spTree>
    <p:extLst>
      <p:ext uri="{BB962C8B-B14F-4D97-AF65-F5344CB8AC3E}">
        <p14:creationId xmlns:p14="http://schemas.microsoft.com/office/powerpoint/2010/main" val="786955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21</a:t>
            </a:fld>
            <a:endParaRPr lang="en-US"/>
          </a:p>
        </p:txBody>
      </p:sp>
    </p:spTree>
    <p:extLst>
      <p:ext uri="{BB962C8B-B14F-4D97-AF65-F5344CB8AC3E}">
        <p14:creationId xmlns:p14="http://schemas.microsoft.com/office/powerpoint/2010/main" val="1567334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22</a:t>
            </a:fld>
            <a:endParaRPr lang="en-US"/>
          </a:p>
        </p:txBody>
      </p:sp>
    </p:spTree>
    <p:extLst>
      <p:ext uri="{BB962C8B-B14F-4D97-AF65-F5344CB8AC3E}">
        <p14:creationId xmlns:p14="http://schemas.microsoft.com/office/powerpoint/2010/main" val="3359586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6096-0D88-1747-9CAE-2DB4902A1CE4}"/>
              </a:ext>
            </a:extLst>
          </p:cNvPr>
          <p:cNvSpPr>
            <a:spLocks noGrp="1"/>
          </p:cNvSpPr>
          <p:nvPr>
            <p:ph type="title"/>
          </p:nvPr>
        </p:nvSpPr>
        <p:spPr/>
        <p:txBody>
          <a:bodyPr/>
          <a:lstStyle/>
          <a:p>
            <a:r>
              <a:rPr lang="en-US" dirty="0"/>
              <a:t>trash</a:t>
            </a:r>
          </a:p>
        </p:txBody>
      </p:sp>
      <p:sp>
        <p:nvSpPr>
          <p:cNvPr id="3" name="Content Placeholder 2">
            <a:extLst>
              <a:ext uri="{FF2B5EF4-FFF2-40B4-BE49-F238E27FC236}">
                <a16:creationId xmlns:a16="http://schemas.microsoft.com/office/drawing/2014/main" id="{A071AAB6-F43A-1943-9ED1-B7F1B5E3E0F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4B5F849-E857-5240-B3DC-2E1AFCEF917F}"/>
              </a:ext>
            </a:extLst>
          </p:cNvPr>
          <p:cNvSpPr>
            <a:spLocks noGrp="1"/>
          </p:cNvSpPr>
          <p:nvPr>
            <p:ph type="sldNum" sz="quarter" idx="12"/>
          </p:nvPr>
        </p:nvSpPr>
        <p:spPr/>
        <p:txBody>
          <a:bodyPr/>
          <a:lstStyle/>
          <a:p>
            <a:fld id="{CBA4AC6D-9836-9F4A-961A-ECAC0CEAF37F}" type="slidenum">
              <a:rPr lang="en-US" smtClean="0"/>
              <a:t>24</a:t>
            </a:fld>
            <a:endParaRPr lang="en-US"/>
          </a:p>
        </p:txBody>
      </p:sp>
      <p:grpSp>
        <p:nvGrpSpPr>
          <p:cNvPr id="5" name="Group 4">
            <a:extLst>
              <a:ext uri="{FF2B5EF4-FFF2-40B4-BE49-F238E27FC236}">
                <a16:creationId xmlns:a16="http://schemas.microsoft.com/office/drawing/2014/main" id="{A02346D7-64D7-134A-AC71-1766CDEE5567}"/>
              </a:ext>
            </a:extLst>
          </p:cNvPr>
          <p:cNvGrpSpPr/>
          <p:nvPr/>
        </p:nvGrpSpPr>
        <p:grpSpPr>
          <a:xfrm>
            <a:off x="219456" y="5870448"/>
            <a:ext cx="2432304" cy="1035284"/>
            <a:chOff x="219456" y="5870448"/>
            <a:chExt cx="2432304" cy="1035284"/>
          </a:xfrm>
        </p:grpSpPr>
        <p:cxnSp>
          <p:nvCxnSpPr>
            <p:cNvPr id="6" name="Straight Connector 5">
              <a:extLst>
                <a:ext uri="{FF2B5EF4-FFF2-40B4-BE49-F238E27FC236}">
                  <a16:creationId xmlns:a16="http://schemas.microsoft.com/office/drawing/2014/main" id="{240F0DC7-3962-3945-93DD-EA41D2E6D3B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33E8884-555B-B54D-8E2E-950F15D16421}"/>
                </a:ext>
              </a:extLst>
            </p:cNvPr>
            <p:cNvSpPr/>
            <p:nvPr/>
          </p:nvSpPr>
          <p:spPr>
            <a:xfrm>
              <a:off x="402336" y="6382512"/>
              <a:ext cx="1524776"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Initial results</a:t>
              </a:r>
              <a:endParaRPr lang="en-US" sz="2800" dirty="0">
                <a:solidFill>
                  <a:srgbClr val="E94C00"/>
                </a:solidFill>
              </a:endParaRPr>
            </a:p>
          </p:txBody>
        </p:sp>
        <p:cxnSp>
          <p:nvCxnSpPr>
            <p:cNvPr id="8" name="Straight Connector 7">
              <a:extLst>
                <a:ext uri="{FF2B5EF4-FFF2-40B4-BE49-F238E27FC236}">
                  <a16:creationId xmlns:a16="http://schemas.microsoft.com/office/drawing/2014/main" id="{DEFC59B2-41AD-4248-BF69-0D350CA43704}"/>
                </a:ext>
              </a:extLst>
            </p:cNvPr>
            <p:cNvCxnSpPr>
              <a:cxnSpLocks/>
            </p:cNvCxnSpPr>
            <p:nvPr/>
          </p:nvCxnSpPr>
          <p:spPr>
            <a:xfrm>
              <a:off x="365760" y="5870448"/>
              <a:ext cx="0" cy="987552"/>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545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44153" y="2016331"/>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200" dirty="0">
                <a:solidFill>
                  <a:schemeClr val="tx1">
                    <a:lumMod val="85000"/>
                    <a:lumOff val="15000"/>
                  </a:schemeClr>
                </a:solidFill>
                <a:latin typeface="DaunPenh" pitchFamily="2" charset="0"/>
                <a:ea typeface="+mj-ea"/>
                <a:cs typeface="DaunPenh" pitchFamily="2" charset="0"/>
              </a:rPr>
              <a:t>– </a:t>
            </a:r>
            <a:r>
              <a:rPr lang="en-US" sz="3200" dirty="0" err="1">
                <a:solidFill>
                  <a:schemeClr val="tx1">
                    <a:lumMod val="85000"/>
                    <a:lumOff val="15000"/>
                  </a:schemeClr>
                </a:solidFill>
                <a:latin typeface="DaunPenh" pitchFamily="2" charset="0"/>
                <a:ea typeface="+mj-ea"/>
                <a:cs typeface="DaunPenh" pitchFamily="2" charset="0"/>
              </a:rPr>
              <a:t>NoX</a:t>
            </a:r>
            <a:r>
              <a:rPr lang="en-US" sz="3200" dirty="0">
                <a:solidFill>
                  <a:schemeClr val="tx1">
                    <a:lumMod val="85000"/>
                    <a:lumOff val="15000"/>
                  </a:schemeClr>
                </a:solidFill>
                <a:latin typeface="DaunPenh" pitchFamily="2" charset="0"/>
                <a:ea typeface="+mj-ea"/>
                <a:cs typeface="DaunPenh" pitchFamily="2" charset="0"/>
              </a:rPr>
              <a:t>, CO, CO2, SO2, O</a:t>
            </a:r>
            <a:r>
              <a:rPr lang="en-US" sz="3200" baseline="-25000" dirty="0">
                <a:solidFill>
                  <a:schemeClr val="tx1">
                    <a:lumMod val="85000"/>
                    <a:lumOff val="15000"/>
                  </a:schemeClr>
                </a:solidFill>
                <a:latin typeface="DaunPenh" pitchFamily="2" charset="0"/>
                <a:ea typeface="+mj-ea"/>
                <a:cs typeface="DaunPenh" pitchFamily="2" charset="0"/>
              </a:rPr>
              <a:t>3</a:t>
            </a:r>
            <a:r>
              <a:rPr lang="en-US" sz="32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479092" y="-10005"/>
            <a:ext cx="3749484" cy="2902826"/>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041850" y="938785"/>
            <a:ext cx="3880699" cy="2583090"/>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679412" y="2644353"/>
            <a:ext cx="3549164" cy="2661873"/>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850029" y="4589157"/>
            <a:ext cx="4341971" cy="2277717"/>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9026652" y="3010408"/>
            <a:ext cx="2877609" cy="383681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838200" y="1825625"/>
            <a:ext cx="7610856" cy="4351338"/>
          </a:xfrm>
        </p:spPr>
        <p:txBody>
          <a:bodyPr/>
          <a:lstStyle/>
          <a:p>
            <a:r>
              <a:rPr lang="en-US" dirty="0">
                <a:solidFill>
                  <a:schemeClr val="tx1">
                    <a:lumMod val="85000"/>
                    <a:lumOff val="15000"/>
                  </a:schemeClr>
                </a:solidFill>
                <a:latin typeface="DaunPenh" pitchFamily="2" charset="0"/>
                <a:cs typeface="DaunPenh" pitchFamily="2" charset="0"/>
              </a:rPr>
              <a:t>IDW, KRIGING interpolation, LUR models</a:t>
            </a:r>
          </a:p>
          <a:p>
            <a:r>
              <a:rPr lang="en-US" dirty="0">
                <a:solidFill>
                  <a:schemeClr val="tx1">
                    <a:lumMod val="85000"/>
                    <a:lumOff val="15000"/>
                  </a:schemeClr>
                </a:solidFill>
                <a:latin typeface="DaunPenh" pitchFamily="2" charset="0"/>
                <a:cs typeface="DaunPenh" pitchFamily="2" charset="0"/>
              </a:rPr>
              <a:t>Atmospheric Transport and Dispersion (ATD) models</a:t>
            </a:r>
          </a:p>
          <a:p>
            <a:r>
              <a:rPr lang="en-US"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dirty="0">
              <a:solidFill>
                <a:schemeClr val="tx1">
                  <a:lumMod val="85000"/>
                  <a:lumOff val="15000"/>
                </a:schemeClr>
              </a:solidFill>
              <a:latin typeface="DaunPenh" pitchFamily="2" charset="0"/>
              <a:cs typeface="DaunPenh" pitchFamily="2" charset="0"/>
            </a:endParaRPr>
          </a:p>
          <a:p>
            <a:endParaRPr lang="en-US"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7588917" y="2159764"/>
            <a:ext cx="4563459" cy="3198794"/>
            <a:chOff x="7473855" y="1536205"/>
            <a:chExt cx="4563459" cy="3198794"/>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473855" y="4211779"/>
              <a:ext cx="2873715"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tretch>
            <a:fillRect/>
          </a:stretch>
        </p:blipFill>
        <p:spPr>
          <a:xfrm>
            <a:off x="7381322" y="1444734"/>
            <a:ext cx="4484542" cy="4351338"/>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5</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Tree>
    <p:extLst>
      <p:ext uri="{BB962C8B-B14F-4D97-AF65-F5344CB8AC3E}">
        <p14:creationId xmlns:p14="http://schemas.microsoft.com/office/powerpoint/2010/main" val="229939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Related work</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p:txBody>
          <a:bodyPr/>
          <a:lstStyle/>
          <a:p>
            <a:fld id="{CBA4AC6D-9836-9F4A-961A-ECAC0CEAF37F}" type="slidenum">
              <a:rPr lang="en-US" smtClean="0"/>
              <a:t>6</a:t>
            </a:fld>
            <a:endParaRPr lang="en-US"/>
          </a:p>
        </p:txBody>
      </p:sp>
      <p:grpSp>
        <p:nvGrpSpPr>
          <p:cNvPr id="5" name="Group 4">
            <a:extLst>
              <a:ext uri="{FF2B5EF4-FFF2-40B4-BE49-F238E27FC236}">
                <a16:creationId xmlns:a16="http://schemas.microsoft.com/office/drawing/2014/main" id="{DD847D36-DBD2-8642-95FC-B08CB10F0AF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10720F3-D440-4B4C-A066-C6D0E722D6D5}"/>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C04AEC3-1EE5-7A45-B1C7-FFFCF158E0C2}"/>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Tree>
    <p:extLst>
      <p:ext uri="{BB962C8B-B14F-4D97-AF65-F5344CB8AC3E}">
        <p14:creationId xmlns:p14="http://schemas.microsoft.com/office/powerpoint/2010/main" val="3325574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Related work</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p:txBody>
          <a:bodyPr/>
          <a:lstStyle/>
          <a:p>
            <a:fld id="{CBA4AC6D-9836-9F4A-961A-ECAC0CEAF37F}" type="slidenum">
              <a:rPr lang="en-US" smtClean="0"/>
              <a:t>7</a:t>
            </a:fld>
            <a:endParaRPr lang="en-US"/>
          </a:p>
        </p:txBody>
      </p:sp>
      <p:grpSp>
        <p:nvGrpSpPr>
          <p:cNvPr id="5" name="Group 4">
            <a:extLst>
              <a:ext uri="{FF2B5EF4-FFF2-40B4-BE49-F238E27FC236}">
                <a16:creationId xmlns:a16="http://schemas.microsoft.com/office/drawing/2014/main" id="{DD847D36-DBD2-8642-95FC-B08CB10F0AF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10720F3-D440-4B4C-A066-C6D0E722D6D5}"/>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C04AEC3-1EE5-7A45-B1C7-FFFCF158E0C2}"/>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Tree>
    <p:extLst>
      <p:ext uri="{BB962C8B-B14F-4D97-AF65-F5344CB8AC3E}">
        <p14:creationId xmlns:p14="http://schemas.microsoft.com/office/powerpoint/2010/main" val="306475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Related work</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p:txBody>
          <a:bodyPr/>
          <a:lstStyle/>
          <a:p>
            <a:fld id="{CBA4AC6D-9836-9F4A-961A-ECAC0CEAF37F}" type="slidenum">
              <a:rPr lang="en-US" smtClean="0"/>
              <a:t>8</a:t>
            </a:fld>
            <a:endParaRPr lang="en-US"/>
          </a:p>
        </p:txBody>
      </p:sp>
      <p:grpSp>
        <p:nvGrpSpPr>
          <p:cNvPr id="5" name="Group 4">
            <a:extLst>
              <a:ext uri="{FF2B5EF4-FFF2-40B4-BE49-F238E27FC236}">
                <a16:creationId xmlns:a16="http://schemas.microsoft.com/office/drawing/2014/main" id="{DD847D36-DBD2-8642-95FC-B08CB10F0AF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10720F3-D440-4B4C-A066-C6D0E722D6D5}"/>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C04AEC3-1EE5-7A45-B1C7-FFFCF158E0C2}"/>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Tree>
    <p:extLst>
      <p:ext uri="{BB962C8B-B14F-4D97-AF65-F5344CB8AC3E}">
        <p14:creationId xmlns:p14="http://schemas.microsoft.com/office/powerpoint/2010/main" val="42280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3" name="Content Placeholder 2">
            <a:extLst>
              <a:ext uri="{FF2B5EF4-FFF2-40B4-BE49-F238E27FC236}">
                <a16:creationId xmlns:a16="http://schemas.microsoft.com/office/drawing/2014/main" id="{C23C79CB-544A-EF46-BFE2-AD85C774FC46}"/>
              </a:ext>
            </a:extLst>
          </p:cNvPr>
          <p:cNvSpPr>
            <a:spLocks noGrp="1"/>
          </p:cNvSpPr>
          <p:nvPr>
            <p:ph idx="1"/>
          </p:nvPr>
        </p:nvSpPr>
        <p:spPr>
          <a:xfrm>
            <a:off x="509016" y="1847850"/>
            <a:ext cx="10515600" cy="4351338"/>
          </a:xfrm>
        </p:spPr>
        <p:txBody>
          <a:bodyPr>
            <a:normAutofit fontScale="92500" lnSpcReduction="20000"/>
          </a:bodyPr>
          <a:lstStyle/>
          <a:p>
            <a:pPr marL="0" indent="0" algn="just">
              <a:buNone/>
            </a:pPr>
            <a:r>
              <a:rPr lang="en-US" sz="3200" dirty="0">
                <a:latin typeface="DaunPenh" pitchFamily="2" charset="0"/>
                <a:cs typeface="DaunPenh" pitchFamily="2" charset="0"/>
              </a:rPr>
              <a:t>An optimal deployment of a WDESN is required for the purpose of:</a:t>
            </a:r>
          </a:p>
          <a:p>
            <a:pPr marL="0" indent="0" algn="just">
              <a:buNone/>
            </a:pPr>
            <a:endParaRPr lang="en-US" sz="3200" dirty="0">
              <a:latin typeface="DaunPenh" pitchFamily="2" charset="0"/>
              <a:cs typeface="DaunPenh" pitchFamily="2" charset="0"/>
            </a:endParaRPr>
          </a:p>
          <a:p>
            <a:pPr algn="just"/>
            <a:r>
              <a:rPr lang="en-US" sz="3200" dirty="0">
                <a:latin typeface="DaunPenh" pitchFamily="2" charset="0"/>
                <a:cs typeface="DaunPenh" pitchFamily="2" charset="0"/>
              </a:rPr>
              <a:t>obtaining early warnings when an increase in industrial gas emission occurs</a:t>
            </a:r>
          </a:p>
          <a:p>
            <a:pPr algn="just"/>
            <a:r>
              <a:rPr lang="en-US" sz="3200" dirty="0">
                <a:latin typeface="DaunPenh" pitchFamily="2" charset="0"/>
                <a:cs typeface="DaunPenh" pitchFamily="2" charset="0"/>
              </a:rPr>
              <a:t>generating pollution dense maps</a:t>
            </a:r>
          </a:p>
          <a:p>
            <a:pPr marL="0" indent="0" algn="just">
              <a:buNone/>
            </a:pPr>
            <a:endParaRPr lang="en-US" sz="3200" dirty="0">
              <a:latin typeface="DaunPenh" pitchFamily="2" charset="0"/>
              <a:cs typeface="DaunPenh" pitchFamily="2" charset="0"/>
            </a:endParaRPr>
          </a:p>
          <a:p>
            <a:pPr marL="0" indent="0" algn="just">
              <a:buNone/>
            </a:pPr>
            <a:r>
              <a:rPr lang="en-US" sz="3200" dirty="0">
                <a:latin typeface="DaunPenh" pitchFamily="2" charset="0"/>
                <a:cs typeface="DaunPenh" pitchFamily="2" charset="0"/>
              </a:rPr>
              <a:t>A set of optimal deployment solutions can be retrieved using multi-objective optimization techniques that </a:t>
            </a:r>
            <a:r>
              <a:rPr lang="en-US" sz="3200" b="1" dirty="0">
                <a:latin typeface="DaunPenh" pitchFamily="2" charset="0"/>
                <a:cs typeface="DaunPenh" pitchFamily="2" charset="0"/>
              </a:rPr>
              <a:t>balance between detection capabilities of the network</a:t>
            </a:r>
            <a:r>
              <a:rPr lang="en-US" sz="3200" dirty="0">
                <a:latin typeface="DaunPenh" pitchFamily="2" charset="0"/>
                <a:cs typeface="DaunPenh" pitchFamily="2" charset="0"/>
              </a:rPr>
              <a:t> and </a:t>
            </a:r>
            <a:r>
              <a:rPr lang="en-US" sz="3200" b="1" dirty="0">
                <a:latin typeface="DaunPenh" pitchFamily="2" charset="0"/>
                <a:cs typeface="DaunPenh" pitchFamily="2" charset="0"/>
              </a:rPr>
              <a:t>operational requirements</a:t>
            </a:r>
            <a:r>
              <a:rPr lang="en-US" sz="3200" dirty="0">
                <a:latin typeface="DaunPenh" pitchFamily="2" charset="0"/>
                <a:cs typeface="DaunPenh" pitchFamily="2" charset="0"/>
              </a:rPr>
              <a:t>. The suggested solutions will allow decision-makers to discover tradeoffs between performance criteria and to consider alternative modes of action that may not have been apparent prior to the analysis.</a:t>
            </a:r>
          </a:p>
          <a:p>
            <a:pPr algn="just"/>
            <a:endParaRPr lang="en-US" sz="3200" dirty="0">
              <a:latin typeface="DaunPenh" pitchFamily="2" charset="0"/>
              <a:cs typeface="DaunPenh" pitchFamily="2" charset="0"/>
            </a:endParaRP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9</a:t>
            </a:fld>
            <a:endParaRPr lang="en-US"/>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775032" y="-219743"/>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93473" y="-102498"/>
            <a:ext cx="4372589" cy="3090611"/>
          </a:xfrm>
          <a:prstGeom prst="rect">
            <a:avLst/>
          </a:prstGeom>
        </p:spPr>
      </p:pic>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{6350B833-8A46-7240-A9CF-D0A32D8370CD}tf10001061</Template>
  <TotalTime>4575</TotalTime>
  <Words>1730</Words>
  <Application>Microsoft Macintosh PowerPoint</Application>
  <PresentationFormat>Widescreen</PresentationFormat>
  <Paragraphs>164</Paragraphs>
  <Slides>24</Slides>
  <Notes>17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Cambria Math</vt:lpstr>
      <vt:lpstr>DaunPenh</vt:lpstr>
      <vt:lpstr>David</vt:lpstr>
      <vt:lpstr>Montserrat Extra Bold</vt:lpstr>
      <vt:lpstr>Times New Roman</vt:lpstr>
      <vt:lpstr>Office Theme</vt:lpstr>
      <vt:lpstr>Development of methods for adaptive and optimal deployment of heterogeneous sensor array for accurate representation of air pollution and its sources</vt:lpstr>
      <vt:lpstr>PowerPoint Presentation</vt:lpstr>
      <vt:lpstr>Air pollution monitoring</vt:lpstr>
      <vt:lpstr>Representation in time and in space</vt:lpstr>
      <vt:lpstr>Network deployment</vt:lpstr>
      <vt:lpstr>Related work</vt:lpstr>
      <vt:lpstr>Related work</vt:lpstr>
      <vt:lpstr>Related work</vt:lpstr>
      <vt:lpstr>Research hypothesis</vt:lpstr>
      <vt:lpstr>Research objectives</vt:lpstr>
      <vt:lpstr>Methods</vt:lpstr>
      <vt:lpstr>Background</vt:lpstr>
      <vt:lpstr>Problem formulation</vt:lpstr>
      <vt:lpstr>Research plan</vt:lpstr>
      <vt:lpstr>Simulation setup</vt:lpstr>
      <vt:lpstr>Obtained solutions</vt:lpstr>
      <vt:lpstr>Obtained solutions</vt:lpstr>
      <vt:lpstr>Obtained solutions</vt:lpstr>
      <vt:lpstr>Initial evaluation</vt:lpstr>
      <vt:lpstr>Summary</vt:lpstr>
      <vt:lpstr>References</vt:lpstr>
      <vt:lpstr>PowerPoint Presentation</vt:lpstr>
      <vt:lpstr>PowerPoint Presentation</vt:lpstr>
      <vt:lpstr>trash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for studying trade-offs of heterogeneous sensor array deployment for optimal representation of air pollution and its sources</dc:title>
  <dc:creator>Idit Balachsan</dc:creator>
  <cp:lastModifiedBy>Idit Balachsan</cp:lastModifiedBy>
  <cp:revision>151</cp:revision>
  <dcterms:created xsi:type="dcterms:W3CDTF">2019-07-14T09:13:01Z</dcterms:created>
  <dcterms:modified xsi:type="dcterms:W3CDTF">2019-07-31T11:05:18Z</dcterms:modified>
</cp:coreProperties>
</file>